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8" r:id="rId1"/>
  </p:sldMasterIdLst>
  <p:notesMasterIdLst>
    <p:notesMasterId r:id="rId22"/>
  </p:notesMasterIdLst>
  <p:handoutMasterIdLst>
    <p:handoutMasterId r:id="rId23"/>
  </p:handoutMasterIdLst>
  <p:sldIdLst>
    <p:sldId id="271" r:id="rId2"/>
    <p:sldId id="322" r:id="rId3"/>
    <p:sldId id="307" r:id="rId4"/>
    <p:sldId id="318" r:id="rId5"/>
    <p:sldId id="308" r:id="rId6"/>
    <p:sldId id="319" r:id="rId7"/>
    <p:sldId id="310" r:id="rId8"/>
    <p:sldId id="325" r:id="rId9"/>
    <p:sldId id="326" r:id="rId10"/>
    <p:sldId id="321" r:id="rId11"/>
    <p:sldId id="320" r:id="rId12"/>
    <p:sldId id="314" r:id="rId13"/>
    <p:sldId id="324" r:id="rId14"/>
    <p:sldId id="313" r:id="rId15"/>
    <p:sldId id="304" r:id="rId16"/>
    <p:sldId id="315" r:id="rId17"/>
    <p:sldId id="323" r:id="rId18"/>
    <p:sldId id="317" r:id="rId19"/>
    <p:sldId id="303" r:id="rId20"/>
    <p:sldId id="305" r:id="rId21"/>
  </p:sldIdLst>
  <p:sldSz cx="12192000" cy="6858000"/>
  <p:notesSz cx="7010400" cy="9296400"/>
  <p:embeddedFontLst>
    <p:embeddedFont>
      <p:font typeface="Myriad Pro" panose="020B050303040302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AF0000"/>
    <a:srgbClr val="006400"/>
    <a:srgbClr val="00C800"/>
    <a:srgbClr val="008000"/>
    <a:srgbClr val="00BB00"/>
    <a:srgbClr val="99FF66"/>
    <a:srgbClr val="BF2B45"/>
    <a:srgbClr val="C81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60" autoAdjust="0"/>
    <p:restoredTop sz="91582" autoAdjust="0"/>
  </p:normalViewPr>
  <p:slideViewPr>
    <p:cSldViewPr>
      <p:cViewPr varScale="1">
        <p:scale>
          <a:sx n="65" d="100"/>
          <a:sy n="65" d="100"/>
        </p:scale>
        <p:origin x="756" y="72"/>
      </p:cViewPr>
      <p:guideLst>
        <p:guide orient="horz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6" d="100"/>
          <a:sy n="56" d="100"/>
        </p:scale>
        <p:origin x="-2532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1A00E0-8A82-468F-9B2B-F8EB4AB6399D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4DC4D65-DA11-4126-9556-9310B8956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7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A2F7AD5-1E06-481F-9C05-C3A40CB42C63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9BF22EF-CF13-4EA3-BA93-BBE40C1538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235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Sufficient</a:t>
            </a:r>
            <a:r>
              <a:rPr lang="en-US" baseline="0" dirty="0"/>
              <a:t> title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22EF-CF13-4EA3-BA93-BBE40C15388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6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22EF-CF13-4EA3-BA93-BBE40C15388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96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2192000" cy="1194329"/>
          </a:xfrm>
          <a:prstGeom prst="rect">
            <a:avLst/>
          </a:prstGeom>
          <a:solidFill>
            <a:srgbClr val="C8102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2800" y="3733800"/>
            <a:ext cx="10566400" cy="1219200"/>
          </a:xfrm>
        </p:spPr>
        <p:txBody>
          <a:bodyPr anchor="b"/>
          <a:lstStyle>
            <a:lvl1pPr algn="ctr">
              <a:defRPr sz="3600">
                <a:solidFill>
                  <a:srgbClr val="C8102E"/>
                </a:solidFill>
              </a:defRPr>
            </a:lvl1pPr>
          </a:lstStyle>
          <a:p>
            <a:r>
              <a:rPr lang="en-US" dirty="0"/>
              <a:t>Click here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34240"/>
            <a:ext cx="8737600" cy="804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0"/>
          <a:stretch/>
        </p:blipFill>
        <p:spPr>
          <a:xfrm>
            <a:off x="4344455" y="358251"/>
            <a:ext cx="3299890" cy="2689749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55200" y="63246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2FED1A7-FB98-43FD-AA3D-E7C3EC56B2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9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464800" cy="464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855A6-7594-4053-B27A-32E9F854AE59}" type="datetime1">
              <a:rPr lang="en-US" smtClean="0"/>
              <a:t>3/21/2025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058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8282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905000"/>
            <a:ext cx="10138129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0875-D372-48E3-BEA0-06969B57B6EF}" type="datetime1">
              <a:rPr lang="en-US" smtClean="0"/>
              <a:t>3/21/2025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95400"/>
            <a:ext cx="10160000" cy="533400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C8102E"/>
                </a:solidFill>
              </a:defRPr>
            </a:lvl1pPr>
          </a:lstStyle>
          <a:p>
            <a:pPr lvl="0"/>
            <a:r>
              <a:rPr lang="en-US" dirty="0"/>
              <a:t>Sub-Header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9578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1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1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F1CD-3D0F-4F91-AE9A-01CC473F44BE}" type="datetime1">
              <a:rPr lang="en-US" smtClean="0"/>
              <a:t>3/21/2025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51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2"/>
            <a:ext cx="53848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2"/>
            <a:ext cx="53848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4DD3-F580-4E89-A58D-143B117240DE}" type="datetime1">
              <a:rPr lang="en-US" smtClean="0"/>
              <a:t>3/21/2025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09600" y="3581401"/>
            <a:ext cx="53848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197600" y="3581401"/>
            <a:ext cx="53848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522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219200"/>
            <a:ext cx="5127313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A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1858962"/>
            <a:ext cx="51273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8568" y="1219200"/>
            <a:ext cx="5084233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A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8568" y="1858962"/>
            <a:ext cx="50842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8F67-9C4A-4311-B82A-5CA3A4884D99}" type="datetime1">
              <a:rPr lang="en-US" smtClean="0"/>
              <a:t>3/21/2025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E74E-FD65-418B-90F5-385D6F787FC9}" type="datetime1">
              <a:rPr lang="en-US" smtClean="0"/>
              <a:t>3/21/2025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70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5097-165E-40D9-8303-831A0C937478}" type="datetime1">
              <a:rPr lang="en-US" smtClean="0"/>
              <a:t>3/21/2025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0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C8102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058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6340476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E027C86-B9F5-4842-A327-F291791B2611}" type="datetime1">
              <a:rPr lang="en-US" smtClean="0"/>
              <a:t>3/21/2025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55200" y="63246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2FED1A7-FB98-43FD-AA3D-E7C3EC56B2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381000"/>
            <a:ext cx="678610" cy="118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7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6" r:id="rId3"/>
    <p:sldLayoutId id="2147483661" r:id="rId4"/>
    <p:sldLayoutId id="2147483665" r:id="rId5"/>
    <p:sldLayoutId id="2147483662" r:id="rId6"/>
    <p:sldLayoutId id="2147483663" r:id="rId7"/>
    <p:sldLayoutId id="2147483664" r:id="rId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Myriad Pro" panose="020B0503030403020204" pitchFamily="34" charset="0"/>
          <a:ea typeface="Roboto Slab" pitchFamily="2" charset="0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3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733800"/>
            <a:ext cx="8610600" cy="1219200"/>
          </a:xfrm>
        </p:spPr>
        <p:txBody>
          <a:bodyPr>
            <a:normAutofit/>
          </a:bodyPr>
          <a:lstStyle/>
          <a:p>
            <a:r>
              <a:rPr lang="en-US" sz="3400" dirty="0"/>
              <a:t>Accelerating Student Opportunities through Emergent Collaborations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6200" y="5134240"/>
            <a:ext cx="12115800" cy="961760"/>
          </a:xfrm>
        </p:spPr>
        <p:txBody>
          <a:bodyPr>
            <a:normAutofit/>
          </a:bodyPr>
          <a:lstStyle/>
          <a:p>
            <a:r>
              <a:rPr lang="en-US" dirty="0"/>
              <a:t>Nicholas </a:t>
            </a:r>
            <a:r>
              <a:rPr lang="en-US" dirty="0" err="1"/>
              <a:t>Pohlman</a:t>
            </a:r>
            <a:r>
              <a:rPr lang="en-US" dirty="0"/>
              <a:t>, PhD</a:t>
            </a:r>
          </a:p>
          <a:p>
            <a:r>
              <a:rPr lang="en-US" b="0" dirty="0"/>
              <a:t>Presidential Teaching Professor, Mechanical Engineering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55200" y="63246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9249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71600"/>
            <a:ext cx="5195637" cy="4648200"/>
          </a:xfrm>
        </p:spPr>
        <p:txBody>
          <a:bodyPr/>
          <a:lstStyle/>
          <a:p>
            <a:r>
              <a:rPr lang="en-US" dirty="0"/>
              <a:t>First results, April 2021:</a:t>
            </a:r>
          </a:p>
          <a:p>
            <a:r>
              <a:rPr lang="en-US" dirty="0"/>
              <a:t>Tracker exceeds operational timeline</a:t>
            </a:r>
          </a:p>
          <a:p>
            <a:r>
              <a:rPr lang="en-US" dirty="0"/>
              <a:t>Improved results, August 2023: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continue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857" y="1279711"/>
            <a:ext cx="2040700" cy="1530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93557" y="138734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6300888"/>
            <a:ext cx="7449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[1] Measurement of the Positive Muon Anomalous Magnetic Moment to 0.46 ppm,” </a:t>
            </a:r>
            <a:r>
              <a:rPr lang="en-US" sz="1200" i="1" dirty="0">
                <a:solidFill>
                  <a:schemeClr val="bg1"/>
                </a:solidFill>
              </a:rPr>
              <a:t>PRL</a:t>
            </a:r>
            <a:r>
              <a:rPr lang="en-US" sz="1200" dirty="0">
                <a:solidFill>
                  <a:schemeClr val="bg1"/>
                </a:solidFill>
              </a:rPr>
              <a:t>, 141801. [</a:t>
            </a:r>
            <a:r>
              <a:rPr lang="en-US" sz="1200" b="1" dirty="0">
                <a:solidFill>
                  <a:schemeClr val="bg1"/>
                </a:solidFill>
              </a:rPr>
              <a:t>1,906 </a:t>
            </a:r>
            <a:r>
              <a:rPr lang="en-US" sz="1200" dirty="0">
                <a:solidFill>
                  <a:schemeClr val="bg1"/>
                </a:solidFill>
              </a:rPr>
              <a:t>citations] </a:t>
            </a:r>
          </a:p>
          <a:p>
            <a:r>
              <a:rPr lang="en-US" sz="1200" dirty="0">
                <a:solidFill>
                  <a:schemeClr val="bg1"/>
                </a:solidFill>
              </a:rPr>
              <a:t>[2] Measurement of the Positive Muon Anomalous Magnetic Moment to 0.20 ppm,” </a:t>
            </a:r>
            <a:r>
              <a:rPr lang="en-US" sz="1200" i="1" dirty="0">
                <a:solidFill>
                  <a:schemeClr val="bg1"/>
                </a:solidFill>
              </a:rPr>
              <a:t>PRL</a:t>
            </a:r>
            <a:r>
              <a:rPr lang="en-US" sz="1200" dirty="0">
                <a:solidFill>
                  <a:schemeClr val="bg1"/>
                </a:solidFill>
              </a:rPr>
              <a:t>, 161802. [</a:t>
            </a:r>
            <a:r>
              <a:rPr lang="en-US" sz="1200" b="1" dirty="0">
                <a:solidFill>
                  <a:schemeClr val="bg1"/>
                </a:solidFill>
              </a:rPr>
              <a:t>474 </a:t>
            </a:r>
            <a:r>
              <a:rPr lang="en-US" sz="1200" dirty="0">
                <a:solidFill>
                  <a:schemeClr val="bg1"/>
                </a:solidFill>
              </a:rPr>
              <a:t>citations]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162800" y="2804319"/>
            <a:ext cx="4721532" cy="3367882"/>
            <a:chOff x="6651922" y="1468710"/>
            <a:chExt cx="5254932" cy="37483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b="2352"/>
            <a:stretch/>
          </p:blipFill>
          <p:spPr>
            <a:xfrm>
              <a:off x="6651922" y="1468710"/>
              <a:ext cx="5254932" cy="37483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034963" y="1748218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[2]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37" y="3581400"/>
            <a:ext cx="5221511" cy="23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44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0"/>
          <a:stretch/>
        </p:blipFill>
        <p:spPr bwMode="auto">
          <a:xfrm>
            <a:off x="1219200" y="1447800"/>
            <a:ext cx="4495800" cy="382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71911"/>
            <a:ext cx="6362336" cy="4991100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Design the </a:t>
            </a:r>
            <a:r>
              <a:rPr lang="en-US" sz="3200" i="1" dirty="0"/>
              <a:t>mu2e</a:t>
            </a:r>
            <a:r>
              <a:rPr lang="en-US" sz="3200" dirty="0"/>
              <a:t> muon beam stop</a:t>
            </a:r>
          </a:p>
          <a:p>
            <a:pPr marL="514350" indent="-457200"/>
            <a:endParaRPr lang="en-US" sz="3200" dirty="0"/>
          </a:p>
          <a:p>
            <a:pPr marL="514350" indent="-457200"/>
            <a:endParaRPr lang="en-US" sz="3200" dirty="0"/>
          </a:p>
          <a:p>
            <a:pPr marL="514350" indent="-457200"/>
            <a:endParaRPr lang="en-US" sz="3200" dirty="0"/>
          </a:p>
          <a:p>
            <a:pPr marL="514350" indent="-457200"/>
            <a:endParaRPr lang="en-US" sz="3200" dirty="0"/>
          </a:p>
          <a:p>
            <a:pPr marL="514350" indent="-457200"/>
            <a:endParaRPr lang="en-US" sz="3200" dirty="0"/>
          </a:p>
          <a:p>
            <a:pPr marL="514350" indent="-457200"/>
            <a:endParaRPr lang="en-US" sz="3200" dirty="0"/>
          </a:p>
          <a:p>
            <a:pPr marL="514350" indent="-457200"/>
            <a:endParaRPr lang="en-US" sz="3200" dirty="0"/>
          </a:p>
          <a:p>
            <a:pPr marL="514350" indent="-457200"/>
            <a:endParaRPr lang="en-US" sz="3200" dirty="0"/>
          </a:p>
          <a:p>
            <a:pPr marL="514350" indent="-457200"/>
            <a:r>
              <a:rPr lang="en-US" sz="3200" dirty="0"/>
              <a:t>Created test plan</a:t>
            </a:r>
          </a:p>
          <a:p>
            <a:pPr marL="914400" lvl="1" indent="-457200"/>
            <a:r>
              <a:rPr lang="en-US" sz="2600" dirty="0"/>
              <a:t>Huskies roll up sleeves to get it done!</a:t>
            </a:r>
          </a:p>
          <a:p>
            <a:pPr marL="914400" lvl="1" indent="-457200"/>
            <a:r>
              <a:rPr lang="en-US" sz="2600" dirty="0"/>
              <a:t>Completed MS 2016</a:t>
            </a:r>
          </a:p>
          <a:p>
            <a:pPr marL="971550" lvl="1" indent="-514350">
              <a:buFont typeface="+mj-lt"/>
              <a:buAutoNum type="arabicPeriod"/>
            </a:pPr>
            <a:endParaRPr lang="en-US" sz="2900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Doing the BIG thing (LM edition)</a:t>
            </a:r>
          </a:p>
        </p:txBody>
      </p:sp>
      <p:sp>
        <p:nvSpPr>
          <p:cNvPr id="8" name="Arc 7"/>
          <p:cNvSpPr/>
          <p:nvPr/>
        </p:nvSpPr>
        <p:spPr>
          <a:xfrm rot="1719654">
            <a:off x="1053010" y="4382275"/>
            <a:ext cx="914400" cy="457200"/>
          </a:xfrm>
          <a:prstGeom prst="arc">
            <a:avLst>
              <a:gd name="adj1" fmla="val 20930094"/>
              <a:gd name="adj2" fmla="val 12722926"/>
            </a:avLst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9607335">
            <a:off x="1030784" y="4563904"/>
            <a:ext cx="493989" cy="241417"/>
          </a:xfrm>
          <a:prstGeom prst="arc">
            <a:avLst>
              <a:gd name="adj1" fmla="val 20930094"/>
              <a:gd name="adj2" fmla="val 12722926"/>
            </a:avLst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7946789">
            <a:off x="4970486" y="2977657"/>
            <a:ext cx="574625" cy="235215"/>
          </a:xfrm>
          <a:prstGeom prst="arc">
            <a:avLst>
              <a:gd name="adj1" fmla="val 20930094"/>
              <a:gd name="adj2" fmla="val 12722926"/>
            </a:avLst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518729" y="2612687"/>
            <a:ext cx="0" cy="53340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 rot="20079300" flipH="1">
            <a:off x="1923964" y="2489141"/>
            <a:ext cx="1283786" cy="484632"/>
          </a:xfrm>
          <a:prstGeom prst="rightArrow">
            <a:avLst>
              <a:gd name="adj1" fmla="val 50000"/>
              <a:gd name="adj2" fmla="val 74746"/>
            </a:avLst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34" y="3717212"/>
            <a:ext cx="3918272" cy="2468880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5981943" y="1333501"/>
            <a:ext cx="5828936" cy="23240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Balance of requirements: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Stainless steel thickness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Weight over 3800 kg (4 tons)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Supports over 4 meters (13 feet)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Access holes for vacuum drawdown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Inserted polyethylene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Enable support twist and turns</a:t>
            </a:r>
          </a:p>
          <a:p>
            <a:pPr marL="971550" lvl="1" indent="-514350">
              <a:buFont typeface="+mj-lt"/>
              <a:buAutoNum type="arabicPeriod"/>
            </a:pPr>
            <a:endParaRPr lang="en-US" sz="2900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3717212"/>
            <a:ext cx="3854026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00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next to a machine&#10;&#10;Description automatically generated with low confidence">
            <a:extLst>
              <a:ext uri="{FF2B5EF4-FFF2-40B4-BE49-F238E27FC236}">
                <a16:creationId xmlns:a16="http://schemas.microsoft.com/office/drawing/2014/main" id="{0FF25F52-28D6-6F7A-1FF3-E4993C650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0671"/>
          <a:stretch/>
        </p:blipFill>
        <p:spPr>
          <a:xfrm>
            <a:off x="7315200" y="1510036"/>
            <a:ext cx="3216429" cy="440149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</a:t>
            </a:r>
            <a:r>
              <a:rPr lang="en-US" dirty="0" err="1"/>
              <a:t>Fermilab</a:t>
            </a:r>
            <a:r>
              <a:rPr lang="en-US" dirty="0"/>
              <a:t> projects Luke now supports:</a:t>
            </a:r>
          </a:p>
          <a:p>
            <a:pPr lvl="1"/>
            <a:r>
              <a:rPr lang="en-US" dirty="0"/>
              <a:t>Installation on </a:t>
            </a:r>
            <a:r>
              <a:rPr lang="en-US" dirty="0" err="1"/>
              <a:t>SuperCDMS</a:t>
            </a:r>
            <a:endParaRPr lang="en-US" dirty="0"/>
          </a:p>
          <a:p>
            <a:pPr lvl="2"/>
            <a:r>
              <a:rPr lang="en-US" dirty="0"/>
              <a:t>Super Cryogenic Dark Matter Search</a:t>
            </a:r>
          </a:p>
          <a:p>
            <a:pPr lvl="2"/>
            <a:r>
              <a:rPr lang="en-US" dirty="0"/>
              <a:t>Located @ SNOLAB, Ontario, CA</a:t>
            </a:r>
          </a:p>
          <a:p>
            <a:pPr lvl="1"/>
            <a:r>
              <a:rPr lang="en-US" dirty="0"/>
              <a:t>US-</a:t>
            </a:r>
            <a:r>
              <a:rPr lang="en-US" dirty="0" err="1"/>
              <a:t>HiLumi</a:t>
            </a:r>
            <a:r>
              <a:rPr lang="en-US" dirty="0"/>
              <a:t> Accelerator Upgrade Project (AUP)</a:t>
            </a:r>
          </a:p>
          <a:p>
            <a:pPr lvl="2"/>
            <a:r>
              <a:rPr lang="en-US" dirty="0"/>
              <a:t>Responsible for </a:t>
            </a:r>
            <a:r>
              <a:rPr lang="en-US" dirty="0" err="1"/>
              <a:t>coldmass</a:t>
            </a:r>
            <a:r>
              <a:rPr lang="en-US" dirty="0"/>
              <a:t> instrumentation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a hands-on Huskie</a:t>
            </a:r>
          </a:p>
        </p:txBody>
      </p:sp>
    </p:spTree>
    <p:extLst>
      <p:ext uri="{BB962C8B-B14F-4D97-AF65-F5344CB8AC3E}">
        <p14:creationId xmlns:p14="http://schemas.microsoft.com/office/powerpoint/2010/main" val="410547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next to a machine&#10;&#10;Description automatically generated with low confidence">
            <a:extLst>
              <a:ext uri="{FF2B5EF4-FFF2-40B4-BE49-F238E27FC236}">
                <a16:creationId xmlns:a16="http://schemas.microsoft.com/office/drawing/2014/main" id="{0FF25F52-28D6-6F7A-1FF3-E4993C650D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10671" r="49921" b="59662"/>
          <a:stretch/>
        </p:blipFill>
        <p:spPr>
          <a:xfrm>
            <a:off x="7315201" y="1510037"/>
            <a:ext cx="1371600" cy="146176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</a:t>
            </a:r>
            <a:r>
              <a:rPr lang="en-US" dirty="0" err="1"/>
              <a:t>Fermilab</a:t>
            </a:r>
            <a:r>
              <a:rPr lang="en-US" dirty="0"/>
              <a:t> projects Luke now supports:</a:t>
            </a:r>
          </a:p>
          <a:p>
            <a:pPr lvl="1"/>
            <a:r>
              <a:rPr lang="en-US" dirty="0"/>
              <a:t>Installation on </a:t>
            </a:r>
            <a:r>
              <a:rPr lang="en-US" dirty="0" err="1"/>
              <a:t>SuperCDMS</a:t>
            </a:r>
            <a:endParaRPr lang="en-US" dirty="0"/>
          </a:p>
          <a:p>
            <a:pPr lvl="2"/>
            <a:r>
              <a:rPr lang="en-US" dirty="0"/>
              <a:t>Super Cryogenic Dark Matter Search</a:t>
            </a:r>
          </a:p>
          <a:p>
            <a:pPr lvl="2"/>
            <a:r>
              <a:rPr lang="en-US" dirty="0"/>
              <a:t>Located @ SNOLAB, Ontario, CA</a:t>
            </a:r>
          </a:p>
          <a:p>
            <a:pPr lvl="1"/>
            <a:r>
              <a:rPr lang="en-US" dirty="0"/>
              <a:t>US-</a:t>
            </a:r>
            <a:r>
              <a:rPr lang="en-US" dirty="0" err="1"/>
              <a:t>HiLumi</a:t>
            </a:r>
            <a:r>
              <a:rPr lang="en-US" dirty="0"/>
              <a:t> Accelerator Upgrade Project (AUP)</a:t>
            </a:r>
          </a:p>
          <a:p>
            <a:pPr lvl="2"/>
            <a:r>
              <a:rPr lang="en-US" dirty="0"/>
              <a:t>Responsible for </a:t>
            </a:r>
            <a:r>
              <a:rPr lang="en-US" dirty="0" err="1"/>
              <a:t>coldmass</a:t>
            </a:r>
            <a:r>
              <a:rPr lang="en-US" dirty="0"/>
              <a:t> instrumentation</a:t>
            </a:r>
          </a:p>
          <a:p>
            <a:pPr lvl="1"/>
            <a:r>
              <a:rPr lang="en-US" dirty="0"/>
              <a:t>Continues engineering on several systems on </a:t>
            </a:r>
            <a:r>
              <a:rPr lang="en-US" i="1" dirty="0"/>
              <a:t>mu2e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things grow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6415" r="21996" b="19175"/>
          <a:stretch/>
        </p:blipFill>
        <p:spPr>
          <a:xfrm rot="5400000">
            <a:off x="6225352" y="1775651"/>
            <a:ext cx="5380095" cy="4419600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3" t="21810" r="21996" b="66643"/>
          <a:stretch/>
        </p:blipFill>
        <p:spPr>
          <a:xfrm rot="5400000">
            <a:off x="9443538" y="5859271"/>
            <a:ext cx="92431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44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3276600"/>
            <a:ext cx="5384800" cy="3124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Co-PI: Bart Sharp, Management</a:t>
            </a:r>
          </a:p>
          <a:p>
            <a:r>
              <a:rPr lang="en-US" dirty="0"/>
              <a:t>$850k support for student training</a:t>
            </a:r>
          </a:p>
          <a:p>
            <a:pPr lvl="1"/>
            <a:r>
              <a:rPr lang="en-US" dirty="0"/>
              <a:t>8 undergraduate trainees</a:t>
            </a:r>
          </a:p>
          <a:p>
            <a:pPr lvl="1"/>
            <a:r>
              <a:rPr lang="en-US" dirty="0"/>
              <a:t>3 graduate students</a:t>
            </a:r>
          </a:p>
          <a:p>
            <a:pPr lvl="1"/>
            <a:r>
              <a:rPr lang="en-US" dirty="0"/>
              <a:t>6 </a:t>
            </a:r>
            <a:r>
              <a:rPr lang="en-US" i="1" dirty="0"/>
              <a:t>other </a:t>
            </a:r>
            <a:r>
              <a:rPr lang="en-US" dirty="0"/>
              <a:t>CEET faculty mentors</a:t>
            </a:r>
          </a:p>
          <a:p>
            <a:pPr lvl="1"/>
            <a:r>
              <a:rPr lang="en-US" dirty="0"/>
              <a:t>Span MEE, ELE, CS disciplines</a:t>
            </a:r>
          </a:p>
          <a:p>
            <a:r>
              <a:rPr lang="en-US" dirty="0" err="1"/>
              <a:t>Fermilab</a:t>
            </a:r>
            <a:r>
              <a:rPr lang="en-US" dirty="0"/>
              <a:t> provides $506k in-kind support of personnel</a:t>
            </a:r>
          </a:p>
          <a:p>
            <a:pPr lvl="1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600" y="3152786"/>
            <a:ext cx="5842000" cy="2973378"/>
          </a:xfrm>
        </p:spPr>
        <p:txBody>
          <a:bodyPr>
            <a:normAutofit/>
          </a:bodyPr>
          <a:lstStyle/>
          <a:p>
            <a:r>
              <a:rPr lang="en-US" sz="2600" dirty="0"/>
              <a:t>Confirms partnership for 5-8 real-world design projects</a:t>
            </a:r>
          </a:p>
          <a:p>
            <a:pPr lvl="1"/>
            <a:r>
              <a:rPr lang="en-US" sz="2200" dirty="0"/>
              <a:t>2024: 6 projects with 19 UG students</a:t>
            </a:r>
          </a:p>
          <a:p>
            <a:pPr lvl="1"/>
            <a:r>
              <a:rPr lang="en-US" sz="2200" dirty="0"/>
              <a:t>2025: 7 projects with 21 UG students</a:t>
            </a:r>
          </a:p>
          <a:p>
            <a:pPr lvl="1"/>
            <a:r>
              <a:rPr lang="en-US" sz="2200" dirty="0"/>
              <a:t>2026: open invitation across all divisions</a:t>
            </a:r>
          </a:p>
          <a:p>
            <a:pPr lvl="1"/>
            <a:r>
              <a:rPr lang="en-US" sz="2200" dirty="0"/>
              <a:t>Introducing more faculty to FNAL &amp; ANL</a:t>
            </a:r>
          </a:p>
          <a:p>
            <a:r>
              <a:rPr lang="en-US" sz="2600" dirty="0"/>
              <a:t>Commitment of $270k in-kind support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… </a:t>
            </a:r>
            <a:r>
              <a:rPr lang="en-US" i="1" dirty="0"/>
              <a:t>Offering</a:t>
            </a:r>
            <a:r>
              <a:rPr lang="en-US" dirty="0"/>
              <a:t> the Opportunity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24881" y="1340481"/>
            <a:ext cx="417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yriad Pro" panose="020B0503030403020204" charset="0"/>
              </a:rPr>
              <a:t>DOE Grant: Reaching a New Energy Sciences Workforce (RENEW)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10728" y="1478342"/>
            <a:ext cx="3892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yriad Pro" panose="020B0503030403020204" charset="0"/>
              </a:rPr>
              <a:t>Cooperative Research and Development Agreement (CRADA)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90" y="1332392"/>
            <a:ext cx="1631002" cy="16310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24881" y="2024512"/>
            <a:ext cx="3650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Myriad Pro" panose="020B0503030403020204" charset="0"/>
              </a:rPr>
              <a:t>Accelerating Underrepresented Engineering Careers through Accelerator Innovations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10728" y="2247419"/>
            <a:ext cx="3981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Myriad Pro" panose="020B0503030403020204" charset="0"/>
              </a:rPr>
              <a:t>NIU Capstone Senior Projects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12222" r="20833" b="47778"/>
          <a:stretch/>
        </p:blipFill>
        <p:spPr>
          <a:xfrm>
            <a:off x="697139" y="1338390"/>
            <a:ext cx="1220724" cy="16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92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553200" y="1295401"/>
            <a:ext cx="5029200" cy="48307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Outcomes: Student success!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6567"/>
          <a:stretch/>
        </p:blipFill>
        <p:spPr>
          <a:xfrm>
            <a:off x="2764472" y="3245351"/>
            <a:ext cx="5688244" cy="289753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9"/>
          <a:stretch/>
        </p:blipFill>
        <p:spPr>
          <a:xfrm>
            <a:off x="228600" y="1328782"/>
            <a:ext cx="4572000" cy="2973329"/>
          </a:xfrm>
        </p:spPr>
      </p:pic>
      <p:sp>
        <p:nvSpPr>
          <p:cNvPr id="8" name="TextBox 7"/>
          <p:cNvSpPr txBox="1"/>
          <p:nvPr/>
        </p:nvSpPr>
        <p:spPr>
          <a:xfrm>
            <a:off x="381000" y="4399859"/>
            <a:ext cx="2734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yriad Pro" panose="020B0503030403020204" charset="0"/>
              </a:rPr>
              <a:t>Summer 2024 NIU cohort @ </a:t>
            </a:r>
            <a:r>
              <a:rPr lang="en-US" sz="2000" dirty="0" err="1">
                <a:latin typeface="Myriad Pro" panose="020B0503030403020204" charset="0"/>
              </a:rPr>
              <a:t>Fermilab</a:t>
            </a:r>
            <a:endParaRPr lang="en-US" sz="2000" dirty="0">
              <a:latin typeface="Myriad Pro" panose="020B0503030403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1769511"/>
            <a:ext cx="485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yriad Pro" panose="020B0503030403020204" charset="0"/>
              </a:rPr>
              <a:t>2024 CEET Showcase engaging with:</a:t>
            </a:r>
          </a:p>
          <a:p>
            <a:r>
              <a:rPr lang="en-US" sz="2000" dirty="0">
                <a:latin typeface="Myriad Pro" panose="020B0503030403020204" charset="0"/>
              </a:rPr>
              <a:t>1. Current (and potential!) Sponsors</a:t>
            </a:r>
          </a:p>
          <a:p>
            <a:r>
              <a:rPr lang="en-US" sz="2000" dirty="0">
                <a:latin typeface="Myriad Pro" panose="020B0503030403020204" charset="0"/>
              </a:rPr>
              <a:t>2. High school students </a:t>
            </a:r>
          </a:p>
          <a:p>
            <a:r>
              <a:rPr lang="en-US" sz="2000" dirty="0">
                <a:latin typeface="Myriad Pro" panose="020B0503030403020204" charset="0"/>
              </a:rPr>
              <a:t>3. Family and friends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68" y="3245351"/>
            <a:ext cx="3875971" cy="29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92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NICADD Colleagues</a:t>
            </a:r>
          </a:p>
          <a:p>
            <a:pPr lvl="1"/>
            <a:r>
              <a:rPr lang="en-US" dirty="0"/>
              <a:t>Jerry </a:t>
            </a:r>
            <a:r>
              <a:rPr lang="en-US" dirty="0" err="1"/>
              <a:t>Blazey</a:t>
            </a:r>
            <a:endParaRPr lang="en-US" dirty="0"/>
          </a:p>
          <a:p>
            <a:pPr lvl="1"/>
            <a:r>
              <a:rPr lang="en-US" dirty="0"/>
              <a:t>Dave Hedin</a:t>
            </a:r>
          </a:p>
          <a:p>
            <a:pPr lvl="1"/>
            <a:r>
              <a:rPr lang="en-US" dirty="0"/>
              <a:t>Vishnu </a:t>
            </a:r>
            <a:r>
              <a:rPr lang="en-US" dirty="0" err="1"/>
              <a:t>Zutshi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Iman</a:t>
            </a:r>
            <a:r>
              <a:rPr lang="en-US" dirty="0"/>
              <a:t> </a:t>
            </a:r>
            <a:r>
              <a:rPr lang="en-US" dirty="0" err="1"/>
              <a:t>Salehinia</a:t>
            </a:r>
            <a:endParaRPr lang="en-US" dirty="0"/>
          </a:p>
          <a:p>
            <a:endParaRPr lang="en-US" dirty="0"/>
          </a:p>
          <a:p>
            <a:r>
              <a:rPr lang="en-US" dirty="0"/>
              <a:t>Individuals in Divisions of Research and Innovation Partnerships:</a:t>
            </a:r>
          </a:p>
          <a:p>
            <a:pPr lvl="1"/>
            <a:r>
              <a:rPr lang="en-US" dirty="0"/>
              <a:t>SPA (Dara Little)</a:t>
            </a:r>
          </a:p>
          <a:p>
            <a:pPr lvl="1"/>
            <a:r>
              <a:rPr lang="en-US" dirty="0"/>
              <a:t>ORCIS (Jim Gable)</a:t>
            </a:r>
          </a:p>
          <a:p>
            <a:pPr lvl="1"/>
            <a:r>
              <a:rPr lang="en-US" dirty="0"/>
              <a:t>Innovation (</a:t>
            </a:r>
            <a:r>
              <a:rPr lang="en-US" dirty="0" err="1"/>
              <a:t>Karinne</a:t>
            </a:r>
            <a:r>
              <a:rPr lang="en-US" dirty="0"/>
              <a:t> </a:t>
            </a:r>
            <a:r>
              <a:rPr lang="en-US" dirty="0" err="1"/>
              <a:t>Bredberg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ORD (Donna Martin)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97600" y="4953000"/>
            <a:ext cx="5384800" cy="1173164"/>
          </a:xfrm>
        </p:spPr>
        <p:txBody>
          <a:bodyPr/>
          <a:lstStyle/>
          <a:p>
            <a:r>
              <a:rPr lang="en-US" dirty="0"/>
              <a:t>Too many students to find all of their images on LinkedIn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6197600" y="1306832"/>
            <a:ext cx="5384800" cy="117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Numerous funding agencies: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153" y="1887434"/>
            <a:ext cx="3515563" cy="751452"/>
          </a:xfrm>
          <a:prstGeom prst="rect">
            <a:avLst/>
          </a:prstGeom>
        </p:spPr>
      </p:pic>
      <p:pic>
        <p:nvPicPr>
          <p:cNvPr id="6" name="Picture 2" descr="http://www.trianglecoalition.org/wp-content/uploads/2011/03/US-Department-of-Energy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095" y="1853500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pload.wikimedia.org/wikipedia/commons/8/87/NSF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640" y="2571445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232" y="2610992"/>
            <a:ext cx="1088070" cy="118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CAE827A7-A037-4A9C-86C8-9B74B8644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477" y="3110646"/>
            <a:ext cx="1951671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35" y="3795823"/>
            <a:ext cx="2743200" cy="9590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843941"/>
            <a:ext cx="1407058" cy="7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28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Question &amp; </a:t>
            </a:r>
          </a:p>
          <a:p>
            <a:pPr marL="0" indent="0">
              <a:buNone/>
            </a:pPr>
            <a:r>
              <a:rPr lang="en-US" sz="3200" b="1" dirty="0"/>
              <a:t>Answers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957872" y="1361983"/>
            <a:ext cx="4267200" cy="2210579"/>
            <a:chOff x="6651922" y="1468710"/>
            <a:chExt cx="5254932" cy="27222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1" b="29082"/>
            <a:stretch/>
          </p:blipFill>
          <p:spPr>
            <a:xfrm>
              <a:off x="6651922" y="1468710"/>
              <a:ext cx="5254932" cy="272226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034963" y="1748218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[2]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591" y="2667000"/>
            <a:ext cx="3118409" cy="1997645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6415" r="21996" b="19175"/>
          <a:stretch/>
        </p:blipFill>
        <p:spPr>
          <a:xfrm rot="5400000">
            <a:off x="5693894" y="3836931"/>
            <a:ext cx="2580405" cy="2119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2569" r="6567"/>
          <a:stretch/>
        </p:blipFill>
        <p:spPr>
          <a:xfrm>
            <a:off x="3383991" y="4068876"/>
            <a:ext cx="2182224" cy="2041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41485" r="54719" b="32858"/>
          <a:stretch/>
        </p:blipFill>
        <p:spPr>
          <a:xfrm>
            <a:off x="457200" y="1447800"/>
            <a:ext cx="3382197" cy="233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50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447800"/>
            <a:ext cx="6979009" cy="32259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event to mix idea-makers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603467"/>
            <a:ext cx="8064914" cy="3086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1188128"/>
            <a:ext cx="2581384" cy="291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91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Bi-annual Idea Mixing for RENEW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38200" y="2514600"/>
            <a:ext cx="1066800" cy="1066800"/>
          </a:xfrm>
          <a:prstGeom prst="ellipse">
            <a:avLst/>
          </a:prstGeom>
          <a:solidFill>
            <a:srgbClr val="004C9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FNAL Idea #1</a:t>
            </a:r>
          </a:p>
        </p:txBody>
      </p:sp>
      <p:sp>
        <p:nvSpPr>
          <p:cNvPr id="5" name="Oval 4"/>
          <p:cNvSpPr/>
          <p:nvPr/>
        </p:nvSpPr>
        <p:spPr>
          <a:xfrm>
            <a:off x="2895600" y="4343400"/>
            <a:ext cx="1066800" cy="1066800"/>
          </a:xfrm>
          <a:prstGeom prst="ellipse">
            <a:avLst/>
          </a:prstGeom>
          <a:solidFill>
            <a:srgbClr val="004C9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FNAL Idea #2</a:t>
            </a:r>
          </a:p>
        </p:txBody>
      </p:sp>
      <p:sp>
        <p:nvSpPr>
          <p:cNvPr id="6" name="Oval 5"/>
          <p:cNvSpPr/>
          <p:nvPr/>
        </p:nvSpPr>
        <p:spPr>
          <a:xfrm>
            <a:off x="5105400" y="2514600"/>
            <a:ext cx="1066800" cy="1066800"/>
          </a:xfrm>
          <a:prstGeom prst="ellipse">
            <a:avLst/>
          </a:prstGeom>
          <a:solidFill>
            <a:srgbClr val="004C9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FNAL Idea #3</a:t>
            </a:r>
          </a:p>
        </p:txBody>
      </p:sp>
      <p:sp>
        <p:nvSpPr>
          <p:cNvPr id="7" name="Oval 6"/>
          <p:cNvSpPr/>
          <p:nvPr/>
        </p:nvSpPr>
        <p:spPr>
          <a:xfrm>
            <a:off x="7772400" y="4343400"/>
            <a:ext cx="1066800" cy="1066800"/>
          </a:xfrm>
          <a:prstGeom prst="ellipse">
            <a:avLst/>
          </a:prstGeom>
          <a:solidFill>
            <a:srgbClr val="004C9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FNAL Idea #4</a:t>
            </a:r>
          </a:p>
        </p:txBody>
      </p:sp>
      <p:sp>
        <p:nvSpPr>
          <p:cNvPr id="8" name="Oval 7"/>
          <p:cNvSpPr/>
          <p:nvPr/>
        </p:nvSpPr>
        <p:spPr>
          <a:xfrm>
            <a:off x="9895889" y="2514600"/>
            <a:ext cx="1066800" cy="1066800"/>
          </a:xfrm>
          <a:prstGeom prst="ellipse">
            <a:avLst/>
          </a:prstGeom>
          <a:solidFill>
            <a:srgbClr val="004C9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FNAL Idea #5</a:t>
            </a:r>
          </a:p>
        </p:txBody>
      </p:sp>
      <p:sp>
        <p:nvSpPr>
          <p:cNvPr id="9" name="Flowchart: Sequential Access Storage 8"/>
          <p:cNvSpPr/>
          <p:nvPr/>
        </p:nvSpPr>
        <p:spPr>
          <a:xfrm>
            <a:off x="609600" y="1752600"/>
            <a:ext cx="798787" cy="612648"/>
          </a:xfrm>
          <a:prstGeom prst="flowChartMagneticTape">
            <a:avLst/>
          </a:prstGeom>
          <a:solidFill>
            <a:srgbClr val="00C80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 #1</a:t>
            </a:r>
          </a:p>
        </p:txBody>
      </p:sp>
      <p:sp>
        <p:nvSpPr>
          <p:cNvPr id="10" name="Flowchart: Sequential Access Storage 9"/>
          <p:cNvSpPr/>
          <p:nvPr/>
        </p:nvSpPr>
        <p:spPr>
          <a:xfrm flipH="1">
            <a:off x="3850747" y="3836633"/>
            <a:ext cx="798787" cy="612648"/>
          </a:xfrm>
          <a:prstGeom prst="flowChartMagneticTape">
            <a:avLst/>
          </a:prstGeom>
          <a:solidFill>
            <a:srgbClr val="00C80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 #3</a:t>
            </a:r>
          </a:p>
        </p:txBody>
      </p:sp>
      <p:sp>
        <p:nvSpPr>
          <p:cNvPr id="11" name="Flowchart: Sequential Access Storage 10"/>
          <p:cNvSpPr/>
          <p:nvPr/>
        </p:nvSpPr>
        <p:spPr>
          <a:xfrm>
            <a:off x="4706006" y="1802774"/>
            <a:ext cx="798787" cy="612648"/>
          </a:xfrm>
          <a:prstGeom prst="flowChartMagneticTape">
            <a:avLst/>
          </a:prstGeom>
          <a:solidFill>
            <a:srgbClr val="92D05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UG #1</a:t>
            </a:r>
          </a:p>
        </p:txBody>
      </p:sp>
      <p:sp>
        <p:nvSpPr>
          <p:cNvPr id="12" name="Flowchart: Sequential Access Storage 11"/>
          <p:cNvSpPr/>
          <p:nvPr/>
        </p:nvSpPr>
        <p:spPr>
          <a:xfrm>
            <a:off x="7202213" y="3730752"/>
            <a:ext cx="798787" cy="612648"/>
          </a:xfrm>
          <a:prstGeom prst="flowChartMagneticTape">
            <a:avLst/>
          </a:prstGeom>
          <a:solidFill>
            <a:srgbClr val="00C80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 #2</a:t>
            </a:r>
          </a:p>
        </p:txBody>
      </p:sp>
      <p:sp>
        <p:nvSpPr>
          <p:cNvPr id="14" name="Flowchart: Sequential Access Storage 13"/>
          <p:cNvSpPr/>
          <p:nvPr/>
        </p:nvSpPr>
        <p:spPr>
          <a:xfrm flipH="1">
            <a:off x="5638800" y="1832410"/>
            <a:ext cx="798787" cy="612648"/>
          </a:xfrm>
          <a:prstGeom prst="flowChartMagneticTape">
            <a:avLst/>
          </a:prstGeom>
          <a:solidFill>
            <a:srgbClr val="92D05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UG #2</a:t>
            </a:r>
          </a:p>
        </p:txBody>
      </p:sp>
      <p:sp>
        <p:nvSpPr>
          <p:cNvPr id="15" name="Flowchart: Sequential Access Storage 14"/>
          <p:cNvSpPr/>
          <p:nvPr/>
        </p:nvSpPr>
        <p:spPr>
          <a:xfrm>
            <a:off x="9028793" y="2286000"/>
            <a:ext cx="798787" cy="612648"/>
          </a:xfrm>
          <a:prstGeom prst="flowChartMagneticTape">
            <a:avLst/>
          </a:prstGeom>
          <a:solidFill>
            <a:srgbClr val="92D05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UG #3</a:t>
            </a:r>
          </a:p>
        </p:txBody>
      </p:sp>
      <p:sp>
        <p:nvSpPr>
          <p:cNvPr id="17" name="Flowchart: Sequential Access Storage 16"/>
          <p:cNvSpPr/>
          <p:nvPr/>
        </p:nvSpPr>
        <p:spPr>
          <a:xfrm flipH="1">
            <a:off x="11049000" y="2158709"/>
            <a:ext cx="798787" cy="612648"/>
          </a:xfrm>
          <a:prstGeom prst="flowChartMagneticTape">
            <a:avLst/>
          </a:prstGeom>
          <a:solidFill>
            <a:srgbClr val="92D05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UG #4</a:t>
            </a:r>
          </a:p>
        </p:txBody>
      </p:sp>
      <p:sp>
        <p:nvSpPr>
          <p:cNvPr id="21" name="Flowchart: Sequential Access Storage 20"/>
          <p:cNvSpPr/>
          <p:nvPr/>
        </p:nvSpPr>
        <p:spPr>
          <a:xfrm flipH="1">
            <a:off x="10882994" y="3223985"/>
            <a:ext cx="798787" cy="612648"/>
          </a:xfrm>
          <a:prstGeom prst="flowChartMagneticTape">
            <a:avLst/>
          </a:prstGeom>
          <a:solidFill>
            <a:srgbClr val="92D05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UG #5</a:t>
            </a:r>
          </a:p>
        </p:txBody>
      </p:sp>
      <p:sp>
        <p:nvSpPr>
          <p:cNvPr id="22" name="Pentagon 21"/>
          <p:cNvSpPr/>
          <p:nvPr/>
        </p:nvSpPr>
        <p:spPr>
          <a:xfrm>
            <a:off x="2514600" y="3900641"/>
            <a:ext cx="762000" cy="484632"/>
          </a:xfrm>
          <a:prstGeom prst="homePlate">
            <a:avLst/>
          </a:prstGeom>
          <a:solidFill>
            <a:srgbClr val="A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#1</a:t>
            </a:r>
          </a:p>
        </p:txBody>
      </p:sp>
      <p:sp>
        <p:nvSpPr>
          <p:cNvPr id="24" name="Pentagon 23"/>
          <p:cNvSpPr/>
          <p:nvPr/>
        </p:nvSpPr>
        <p:spPr>
          <a:xfrm flipH="1">
            <a:off x="8571187" y="3891467"/>
            <a:ext cx="762000" cy="484632"/>
          </a:xfrm>
          <a:prstGeom prst="homePlate">
            <a:avLst/>
          </a:prstGeom>
          <a:solidFill>
            <a:srgbClr val="A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#2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1669944" y="1880616"/>
            <a:ext cx="762000" cy="484632"/>
          </a:xfrm>
          <a:prstGeom prst="homePlate">
            <a:avLst/>
          </a:prstGeom>
          <a:solidFill>
            <a:srgbClr val="A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#3</a:t>
            </a:r>
          </a:p>
        </p:txBody>
      </p:sp>
      <p:sp>
        <p:nvSpPr>
          <p:cNvPr id="26" name="Pentagon 25"/>
          <p:cNvSpPr/>
          <p:nvPr/>
        </p:nvSpPr>
        <p:spPr>
          <a:xfrm flipH="1">
            <a:off x="6258511" y="2570130"/>
            <a:ext cx="762000" cy="484632"/>
          </a:xfrm>
          <a:prstGeom prst="homePlate">
            <a:avLst/>
          </a:prstGeom>
          <a:solidFill>
            <a:srgbClr val="A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#5</a:t>
            </a:r>
          </a:p>
        </p:txBody>
      </p:sp>
      <p:sp>
        <p:nvSpPr>
          <p:cNvPr id="27" name="Pentagon 26"/>
          <p:cNvSpPr/>
          <p:nvPr/>
        </p:nvSpPr>
        <p:spPr>
          <a:xfrm>
            <a:off x="9133889" y="3006852"/>
            <a:ext cx="762000" cy="484632"/>
          </a:xfrm>
          <a:prstGeom prst="homePlate">
            <a:avLst/>
          </a:prstGeom>
          <a:solidFill>
            <a:srgbClr val="A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#6</a:t>
            </a:r>
          </a:p>
        </p:txBody>
      </p:sp>
      <p:sp>
        <p:nvSpPr>
          <p:cNvPr id="28" name="Pentagon 27"/>
          <p:cNvSpPr/>
          <p:nvPr/>
        </p:nvSpPr>
        <p:spPr>
          <a:xfrm flipH="1">
            <a:off x="1934615" y="2514600"/>
            <a:ext cx="762000" cy="484632"/>
          </a:xfrm>
          <a:prstGeom prst="homePlate">
            <a:avLst/>
          </a:prstGeom>
          <a:solidFill>
            <a:srgbClr val="A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#4</a:t>
            </a:r>
          </a:p>
        </p:txBody>
      </p:sp>
    </p:spTree>
    <p:extLst>
      <p:ext uri="{BB962C8B-B14F-4D97-AF65-F5344CB8AC3E}">
        <p14:creationId xmlns:p14="http://schemas.microsoft.com/office/powerpoint/2010/main" val="427759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33594 1.11111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6589 0.3039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15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15768 -0.2893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1446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9531 -0.2773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-1386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73581 0.0104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97" y="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-0.16302 0.196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98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33958 0.32523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162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1888 0.25694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7556E-17 4.81481E-6 L -0.06927 -0.294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-1472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95833E-6 -1.85185E-6 L 0.35456 0.0081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39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-7.40741E-7 L 0.55677 0.50162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39" y="250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25E-6 -3.7037E-6 L -0.1789 0.3011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504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9167E-6 2.22222E-6 L -0.20625 -0.09375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50900" y="4281871"/>
            <a:ext cx="4787900" cy="200857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Introduced to NICADD through Drs. </a:t>
            </a:r>
            <a:r>
              <a:rPr lang="en-US" dirty="0" err="1"/>
              <a:t>Blazey</a:t>
            </a:r>
            <a:r>
              <a:rPr lang="en-US" dirty="0"/>
              <a:t> and Hedin</a:t>
            </a:r>
          </a:p>
          <a:p>
            <a:r>
              <a:rPr lang="en-US" dirty="0"/>
              <a:t>Participated in Great Journeys and Vision 2020 initiatives</a:t>
            </a:r>
          </a:p>
          <a:p>
            <a:pPr lvl="1"/>
            <a:r>
              <a:rPr lang="en-US" dirty="0"/>
              <a:t>Expanding </a:t>
            </a:r>
            <a:r>
              <a:rPr lang="en-US" i="1" dirty="0" err="1"/>
              <a:t>InSET</a:t>
            </a:r>
            <a:endParaRPr lang="en-US" i="1" dirty="0"/>
          </a:p>
          <a:p>
            <a:pPr lvl="1"/>
            <a:r>
              <a:rPr lang="en-US" dirty="0"/>
              <a:t>Established </a:t>
            </a:r>
            <a:r>
              <a:rPr lang="en-US" i="1" dirty="0"/>
              <a:t>IESE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600" y="4316030"/>
            <a:ext cx="5689600" cy="181013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Seeking academics instead of athletics</a:t>
            </a:r>
          </a:p>
          <a:p>
            <a:r>
              <a:rPr lang="en-US" sz="2400" dirty="0"/>
              <a:t>Combo of Honors + transfer student </a:t>
            </a:r>
          </a:p>
          <a:p>
            <a:r>
              <a:rPr lang="en-US" sz="2400" dirty="0"/>
              <a:t>Convinced via the building tour of labs by Dr. Majumdar (previous MEE </a:t>
            </a:r>
            <a:r>
              <a:rPr lang="en-US" sz="2400" dirty="0" err="1"/>
              <a:t>Dept</a:t>
            </a:r>
            <a:r>
              <a:rPr lang="en-US" sz="2400" dirty="0"/>
              <a:t> Chair)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Knocks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 descr="Nicholas Pohlman-72dpi.jpg"/>
          <p:cNvPicPr>
            <a:picLocks noChangeAspect="1"/>
          </p:cNvPicPr>
          <p:nvPr/>
        </p:nvPicPr>
        <p:blipFill rotWithShape="1">
          <a:blip r:embed="rId3" cstate="print"/>
          <a:srcRect l="12121" t="1656" r="12122" b="23814"/>
          <a:stretch/>
        </p:blipFill>
        <p:spPr>
          <a:xfrm>
            <a:off x="995955" y="1398150"/>
            <a:ext cx="1794463" cy="2655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2803404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charset="0"/>
              </a:rPr>
              <a:t>Newly minted PhD arriving at NIU, 2008</a:t>
            </a:r>
          </a:p>
        </p:txBody>
      </p:sp>
      <p:pic>
        <p:nvPicPr>
          <p:cNvPr id="9" name="Picture 6" descr="http://www.fetalgrowth.net/sites/fetalgrowth.net/files/photos/logo_site005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680" y="1402632"/>
            <a:ext cx="1364842" cy="136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53200" y="2913637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charset="0"/>
              </a:rPr>
              <a:t>Luke Martin, arrived at NIU, 2013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98BC47-6868-9337-3310-AD0CD08732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26" t="9885" r="13433" b="12002"/>
          <a:stretch/>
        </p:blipFill>
        <p:spPr>
          <a:xfrm>
            <a:off x="6551152" y="1457838"/>
            <a:ext cx="1754648" cy="130635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A child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4710625-BF56-9595-D3C0-BF862974DB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12233" r="10209" b="15545"/>
          <a:stretch/>
        </p:blipFill>
        <p:spPr>
          <a:xfrm>
            <a:off x="8715782" y="1597928"/>
            <a:ext cx="2012830" cy="2516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2800" y="6381949"/>
            <a:ext cx="3319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Images courtesy of Trinity Christian College</a:t>
            </a:r>
          </a:p>
        </p:txBody>
      </p:sp>
    </p:spTree>
    <p:extLst>
      <p:ext uri="{BB962C8B-B14F-4D97-AF65-F5344CB8AC3E}">
        <p14:creationId xmlns:p14="http://schemas.microsoft.com/office/powerpoint/2010/main" val="2049025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Bi-annual Idea Mixing (following iteration)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38200" y="2514600"/>
            <a:ext cx="1066800" cy="1066800"/>
          </a:xfrm>
          <a:prstGeom prst="ellipse">
            <a:avLst/>
          </a:prstGeom>
          <a:solidFill>
            <a:srgbClr val="004C9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FNAL Idea #1</a:t>
            </a:r>
          </a:p>
        </p:txBody>
      </p:sp>
      <p:sp>
        <p:nvSpPr>
          <p:cNvPr id="5" name="Oval 4"/>
          <p:cNvSpPr/>
          <p:nvPr/>
        </p:nvSpPr>
        <p:spPr>
          <a:xfrm>
            <a:off x="2895600" y="4343400"/>
            <a:ext cx="1066800" cy="1066800"/>
          </a:xfrm>
          <a:prstGeom prst="ellipse">
            <a:avLst/>
          </a:prstGeom>
          <a:solidFill>
            <a:srgbClr val="004C9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FNAL Idea #2</a:t>
            </a:r>
          </a:p>
        </p:txBody>
      </p:sp>
      <p:sp>
        <p:nvSpPr>
          <p:cNvPr id="6" name="Oval 5"/>
          <p:cNvSpPr/>
          <p:nvPr/>
        </p:nvSpPr>
        <p:spPr>
          <a:xfrm>
            <a:off x="5105400" y="2514600"/>
            <a:ext cx="1066800" cy="1066800"/>
          </a:xfrm>
          <a:prstGeom prst="ellipse">
            <a:avLst/>
          </a:prstGeom>
          <a:solidFill>
            <a:srgbClr val="004C9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FNAL Idea #3</a:t>
            </a:r>
          </a:p>
        </p:txBody>
      </p:sp>
      <p:sp>
        <p:nvSpPr>
          <p:cNvPr id="7" name="Oval 6"/>
          <p:cNvSpPr/>
          <p:nvPr/>
        </p:nvSpPr>
        <p:spPr>
          <a:xfrm>
            <a:off x="7772400" y="4343400"/>
            <a:ext cx="1066800" cy="1066800"/>
          </a:xfrm>
          <a:prstGeom prst="ellipse">
            <a:avLst/>
          </a:prstGeom>
          <a:solidFill>
            <a:srgbClr val="004C9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FNAL Idea #4</a:t>
            </a:r>
          </a:p>
        </p:txBody>
      </p:sp>
      <p:sp>
        <p:nvSpPr>
          <p:cNvPr id="8" name="Oval 7"/>
          <p:cNvSpPr/>
          <p:nvPr/>
        </p:nvSpPr>
        <p:spPr>
          <a:xfrm>
            <a:off x="9895889" y="2514600"/>
            <a:ext cx="1066800" cy="1066800"/>
          </a:xfrm>
          <a:prstGeom prst="ellipse">
            <a:avLst/>
          </a:prstGeom>
          <a:solidFill>
            <a:srgbClr val="004C9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FNAL Idea #5</a:t>
            </a:r>
          </a:p>
        </p:txBody>
      </p:sp>
      <p:sp>
        <p:nvSpPr>
          <p:cNvPr id="9" name="Flowchart: Sequential Access Storage 8"/>
          <p:cNvSpPr/>
          <p:nvPr/>
        </p:nvSpPr>
        <p:spPr>
          <a:xfrm>
            <a:off x="3828553" y="3836633"/>
            <a:ext cx="798787" cy="612648"/>
          </a:xfrm>
          <a:prstGeom prst="flowChartMagneticTape">
            <a:avLst/>
          </a:prstGeom>
          <a:solidFill>
            <a:srgbClr val="00C80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 #1</a:t>
            </a:r>
          </a:p>
        </p:txBody>
      </p:sp>
      <p:sp>
        <p:nvSpPr>
          <p:cNvPr id="10" name="Flowchart: Sequential Access Storage 9"/>
          <p:cNvSpPr/>
          <p:nvPr/>
        </p:nvSpPr>
        <p:spPr>
          <a:xfrm flipH="1">
            <a:off x="5772806" y="1845371"/>
            <a:ext cx="798787" cy="612648"/>
          </a:xfrm>
          <a:prstGeom prst="flowChartMagneticTape">
            <a:avLst/>
          </a:prstGeom>
          <a:solidFill>
            <a:srgbClr val="00C80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 #3</a:t>
            </a:r>
          </a:p>
        </p:txBody>
      </p:sp>
      <p:sp>
        <p:nvSpPr>
          <p:cNvPr id="11" name="Flowchart: Sequential Access Storage 10"/>
          <p:cNvSpPr/>
          <p:nvPr/>
        </p:nvSpPr>
        <p:spPr>
          <a:xfrm>
            <a:off x="593427" y="1772390"/>
            <a:ext cx="798787" cy="612648"/>
          </a:xfrm>
          <a:prstGeom prst="flowChartMagneticTape">
            <a:avLst/>
          </a:prstGeom>
          <a:solidFill>
            <a:srgbClr val="92D05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UG #1</a:t>
            </a:r>
          </a:p>
        </p:txBody>
      </p:sp>
      <p:sp>
        <p:nvSpPr>
          <p:cNvPr id="12" name="Flowchart: Sequential Access Storage 11"/>
          <p:cNvSpPr/>
          <p:nvPr/>
        </p:nvSpPr>
        <p:spPr>
          <a:xfrm>
            <a:off x="9600170" y="1824228"/>
            <a:ext cx="798787" cy="612648"/>
          </a:xfrm>
          <a:prstGeom prst="flowChartMagneticTape">
            <a:avLst/>
          </a:prstGeom>
          <a:solidFill>
            <a:srgbClr val="00C80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 #2</a:t>
            </a:r>
          </a:p>
        </p:txBody>
      </p:sp>
      <p:sp>
        <p:nvSpPr>
          <p:cNvPr id="14" name="Flowchart: Sequential Access Storage 13"/>
          <p:cNvSpPr/>
          <p:nvPr/>
        </p:nvSpPr>
        <p:spPr>
          <a:xfrm flipH="1">
            <a:off x="8308740" y="3578450"/>
            <a:ext cx="798787" cy="612648"/>
          </a:xfrm>
          <a:prstGeom prst="flowChartMagneticTape">
            <a:avLst/>
          </a:prstGeom>
          <a:solidFill>
            <a:srgbClr val="92D05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UG #2</a:t>
            </a:r>
          </a:p>
        </p:txBody>
      </p:sp>
      <p:sp>
        <p:nvSpPr>
          <p:cNvPr id="15" name="Flowchart: Sequential Access Storage 14"/>
          <p:cNvSpPr/>
          <p:nvPr/>
        </p:nvSpPr>
        <p:spPr>
          <a:xfrm>
            <a:off x="33030" y="2357124"/>
            <a:ext cx="798787" cy="612648"/>
          </a:xfrm>
          <a:prstGeom prst="flowChartMagneticTape">
            <a:avLst/>
          </a:prstGeom>
          <a:solidFill>
            <a:srgbClr val="92D05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UG #3</a:t>
            </a:r>
          </a:p>
        </p:txBody>
      </p:sp>
      <p:sp>
        <p:nvSpPr>
          <p:cNvPr id="17" name="Flowchart: Sequential Access Storage 16"/>
          <p:cNvSpPr/>
          <p:nvPr/>
        </p:nvSpPr>
        <p:spPr>
          <a:xfrm flipH="1">
            <a:off x="6894473" y="4416552"/>
            <a:ext cx="798787" cy="612648"/>
          </a:xfrm>
          <a:prstGeom prst="flowChartMagneticTape">
            <a:avLst/>
          </a:prstGeom>
          <a:solidFill>
            <a:srgbClr val="92D05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UG #4</a:t>
            </a:r>
          </a:p>
        </p:txBody>
      </p:sp>
      <p:sp>
        <p:nvSpPr>
          <p:cNvPr id="21" name="Flowchart: Sequential Access Storage 20"/>
          <p:cNvSpPr/>
          <p:nvPr/>
        </p:nvSpPr>
        <p:spPr>
          <a:xfrm flipH="1">
            <a:off x="8910202" y="4581563"/>
            <a:ext cx="798787" cy="612648"/>
          </a:xfrm>
          <a:prstGeom prst="flowChartMagneticTape">
            <a:avLst/>
          </a:prstGeom>
          <a:solidFill>
            <a:srgbClr val="92D050"/>
          </a:solidFill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UG #5</a:t>
            </a:r>
          </a:p>
        </p:txBody>
      </p:sp>
      <p:sp>
        <p:nvSpPr>
          <p:cNvPr id="22" name="Pentagon 21"/>
          <p:cNvSpPr/>
          <p:nvPr/>
        </p:nvSpPr>
        <p:spPr>
          <a:xfrm>
            <a:off x="1676243" y="1896418"/>
            <a:ext cx="762000" cy="484632"/>
          </a:xfrm>
          <a:prstGeom prst="homePlate">
            <a:avLst/>
          </a:prstGeom>
          <a:solidFill>
            <a:srgbClr val="A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#1</a:t>
            </a:r>
          </a:p>
        </p:txBody>
      </p:sp>
      <p:sp>
        <p:nvSpPr>
          <p:cNvPr id="24" name="Pentagon 23"/>
          <p:cNvSpPr/>
          <p:nvPr/>
        </p:nvSpPr>
        <p:spPr>
          <a:xfrm flipH="1">
            <a:off x="6045726" y="3246120"/>
            <a:ext cx="762000" cy="484632"/>
          </a:xfrm>
          <a:prstGeom prst="homePlate">
            <a:avLst/>
          </a:prstGeom>
          <a:solidFill>
            <a:srgbClr val="A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#2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8458200" y="5296802"/>
            <a:ext cx="762000" cy="484632"/>
          </a:xfrm>
          <a:prstGeom prst="homePlate">
            <a:avLst/>
          </a:prstGeom>
          <a:solidFill>
            <a:srgbClr val="A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#3</a:t>
            </a:r>
          </a:p>
        </p:txBody>
      </p:sp>
      <p:sp>
        <p:nvSpPr>
          <p:cNvPr id="26" name="Pentagon 25"/>
          <p:cNvSpPr/>
          <p:nvPr/>
        </p:nvSpPr>
        <p:spPr>
          <a:xfrm flipH="1">
            <a:off x="4038287" y="4634484"/>
            <a:ext cx="762000" cy="484632"/>
          </a:xfrm>
          <a:prstGeom prst="homePlate">
            <a:avLst/>
          </a:prstGeom>
          <a:solidFill>
            <a:srgbClr val="A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#5</a:t>
            </a:r>
          </a:p>
        </p:txBody>
      </p:sp>
      <p:sp>
        <p:nvSpPr>
          <p:cNvPr id="27" name="Pentagon 26"/>
          <p:cNvSpPr/>
          <p:nvPr/>
        </p:nvSpPr>
        <p:spPr>
          <a:xfrm>
            <a:off x="9133889" y="3006852"/>
            <a:ext cx="762000" cy="484632"/>
          </a:xfrm>
          <a:prstGeom prst="homePlate">
            <a:avLst/>
          </a:prstGeom>
          <a:solidFill>
            <a:srgbClr val="A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#6</a:t>
            </a:r>
          </a:p>
        </p:txBody>
      </p:sp>
      <p:sp>
        <p:nvSpPr>
          <p:cNvPr id="28" name="Pentagon 27"/>
          <p:cNvSpPr/>
          <p:nvPr/>
        </p:nvSpPr>
        <p:spPr>
          <a:xfrm flipH="1">
            <a:off x="6258511" y="2569568"/>
            <a:ext cx="762000" cy="484632"/>
          </a:xfrm>
          <a:prstGeom prst="homePlate">
            <a:avLst/>
          </a:prstGeom>
          <a:solidFill>
            <a:srgbClr val="A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#4</a:t>
            </a:r>
          </a:p>
        </p:txBody>
      </p:sp>
    </p:spTree>
    <p:extLst>
      <p:ext uri="{BB962C8B-B14F-4D97-AF65-F5344CB8AC3E}">
        <p14:creationId xmlns:p14="http://schemas.microsoft.com/office/powerpoint/2010/main" val="43418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3763 -0.0717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1612 0.2747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137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47344 -0.2935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-149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20795 0.25278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143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09193 -0.37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-188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36419 0.23402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16" y="116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55104 0.0717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52" y="358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0.7388 -0.00764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5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7556E-17 4.44444E-6 L 0.21081 0.1074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537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.55112E-17 -1.11111E-6 L 0.56875 -0.33773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38" y="-168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-4.81481E-6 L 0.39792 -0.00625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32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25E-6 -3.7037E-6 L 0.18047 0.39768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2004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1022E-16 1.11111E-6 L -0.3625 -0.09653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469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25E-6 -1.11111E-6 L -0.74505 -0.08518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48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36702" y="1295401"/>
            <a:ext cx="5588000" cy="4830763"/>
          </a:xfrm>
        </p:spPr>
        <p:txBody>
          <a:bodyPr/>
          <a:lstStyle/>
          <a:p>
            <a:r>
              <a:rPr lang="en-US" dirty="0"/>
              <a:t>CEET Faculty of Year 2009, 2012</a:t>
            </a:r>
          </a:p>
          <a:p>
            <a:r>
              <a:rPr lang="en-US" dirty="0"/>
              <a:t>Honors Improvement Grant 2011</a:t>
            </a:r>
          </a:p>
          <a:p>
            <a:r>
              <a:rPr lang="en-US" dirty="0"/>
              <a:t>Instructor for Intro to Engineering 2011-2019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Dean’s list</a:t>
            </a:r>
          </a:p>
          <a:p>
            <a:r>
              <a:rPr lang="en-US" dirty="0"/>
              <a:t>Honors Scholar Award</a:t>
            </a:r>
          </a:p>
          <a:p>
            <a:pPr lvl="1"/>
            <a:r>
              <a:rPr lang="en-US" dirty="0"/>
              <a:t>NIU YouTube Channel: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Seeking more than Academic Success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61" y="3295712"/>
            <a:ext cx="3773937" cy="2830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396" y="2895600"/>
            <a:ext cx="4445000" cy="315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7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8600" y="1295401"/>
            <a:ext cx="5384800" cy="48307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Fermi National Accelerator Lab</a:t>
            </a:r>
          </a:p>
          <a:p>
            <a:pPr lvl="1"/>
            <a:r>
              <a:rPr lang="en-US" dirty="0"/>
              <a:t>6,800 acre user facility in Batavia, IL</a:t>
            </a:r>
          </a:p>
          <a:p>
            <a:pPr lvl="1"/>
            <a:r>
              <a:rPr lang="en-US" dirty="0"/>
              <a:t>World leader in particle physics and accelerator research</a:t>
            </a:r>
          </a:p>
          <a:p>
            <a:r>
              <a:rPr lang="en-US" dirty="0"/>
              <a:t>Science Focus</a:t>
            </a:r>
          </a:p>
          <a:p>
            <a:pPr lvl="1"/>
            <a:r>
              <a:rPr lang="en-US" dirty="0"/>
              <a:t>Particle Physics</a:t>
            </a:r>
          </a:p>
          <a:p>
            <a:pPr lvl="1"/>
            <a:r>
              <a:rPr lang="en-US" dirty="0"/>
              <a:t>Accelerators</a:t>
            </a:r>
          </a:p>
          <a:p>
            <a:pPr lvl="1"/>
            <a:r>
              <a:rPr lang="en-US" dirty="0"/>
              <a:t>Detectors</a:t>
            </a:r>
          </a:p>
          <a:p>
            <a:pPr lvl="1"/>
            <a:r>
              <a:rPr lang="en-US" dirty="0"/>
              <a:t>Quantum</a:t>
            </a:r>
          </a:p>
          <a:p>
            <a:pPr lvl="1"/>
            <a:r>
              <a:rPr lang="en-US" dirty="0"/>
              <a:t>Emerging Tech</a:t>
            </a:r>
          </a:p>
          <a:p>
            <a:pPr lvl="1"/>
            <a:r>
              <a:rPr lang="en-US" dirty="0"/>
              <a:t>Computing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Big Connection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106355"/>
            <a:ext cx="3515563" cy="751452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0361" b="6935"/>
          <a:stretch/>
        </p:blipFill>
        <p:spPr>
          <a:xfrm>
            <a:off x="6477000" y="1891521"/>
            <a:ext cx="5709745" cy="3061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310832"/>
            <a:ext cx="3045372" cy="291451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038600" y="4953000"/>
            <a:ext cx="685800" cy="76200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19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295401"/>
            <a:ext cx="4800600" cy="4830763"/>
          </a:xfrm>
        </p:spPr>
        <p:txBody>
          <a:bodyPr/>
          <a:lstStyle/>
          <a:p>
            <a:r>
              <a:rPr lang="en-US" dirty="0"/>
              <a:t>Establishing creditability through modest grants</a:t>
            </a:r>
          </a:p>
          <a:p>
            <a:pPr lvl="1"/>
            <a:r>
              <a:rPr lang="en-US" dirty="0"/>
              <a:t>Argonne Nat’l Lab (2009)</a:t>
            </a:r>
          </a:p>
          <a:p>
            <a:pPr lvl="1"/>
            <a:r>
              <a:rPr lang="en-US" dirty="0"/>
              <a:t>IL </a:t>
            </a:r>
            <a:r>
              <a:rPr lang="en-US" dirty="0" err="1"/>
              <a:t>Dept</a:t>
            </a:r>
            <a:r>
              <a:rPr lang="en-US" dirty="0"/>
              <a:t> of Agriculture (2010)</a:t>
            </a:r>
          </a:p>
          <a:p>
            <a:pPr lvl="1"/>
            <a:r>
              <a:rPr lang="en-US" dirty="0"/>
              <a:t>Environmental Protection Agency (2011)</a:t>
            </a:r>
          </a:p>
          <a:p>
            <a:r>
              <a:rPr lang="en-US" dirty="0"/>
              <a:t>Invited to </a:t>
            </a:r>
            <a:r>
              <a:rPr lang="en-US" dirty="0" err="1"/>
              <a:t>Fermilab</a:t>
            </a:r>
            <a:r>
              <a:rPr lang="en-US" dirty="0"/>
              <a:t> experiments</a:t>
            </a:r>
          </a:p>
          <a:p>
            <a:pPr lvl="1"/>
            <a:r>
              <a:rPr lang="en-US" dirty="0"/>
              <a:t>Muons-to-Electrons (</a:t>
            </a:r>
            <a:r>
              <a:rPr lang="en-US" i="1" dirty="0"/>
              <a:t>mu2e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Muon </a:t>
            </a:r>
            <a:r>
              <a:rPr lang="en-US" i="1" dirty="0"/>
              <a:t>g-2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600" y="1295401"/>
            <a:ext cx="4851400" cy="4830763"/>
          </a:xfrm>
        </p:spPr>
        <p:txBody>
          <a:bodyPr/>
          <a:lstStyle/>
          <a:p>
            <a:r>
              <a:rPr lang="en-US" dirty="0"/>
              <a:t>Started inquiry through tiered mentoring</a:t>
            </a:r>
          </a:p>
          <a:p>
            <a:pPr lvl="1"/>
            <a:r>
              <a:rPr lang="en-US" dirty="0"/>
              <a:t>UG researcher supporting </a:t>
            </a:r>
            <a:r>
              <a:rPr lang="en-US" dirty="0" err="1"/>
              <a:t>Udenna</a:t>
            </a:r>
            <a:r>
              <a:rPr lang="en-US" dirty="0"/>
              <a:t> Okafor (MS 2015)</a:t>
            </a:r>
          </a:p>
          <a:p>
            <a:pPr lvl="1"/>
            <a:r>
              <a:rPr lang="en-US" dirty="0"/>
              <a:t>Transitioned to Accelerated BS/MS himself (2015)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Research Path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00" y="3971278"/>
            <a:ext cx="1469571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208" y="3962400"/>
            <a:ext cx="1371792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00" y="1981200"/>
            <a:ext cx="1447800" cy="1447800"/>
          </a:xfrm>
          <a:prstGeom prst="ellipse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7200" y="3854352"/>
            <a:ext cx="4243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Myriad Pro" panose="020B0503030403020204" charset="0"/>
              </a:rPr>
              <a:t>Incorporated </a:t>
            </a:r>
            <a:r>
              <a:rPr lang="en-US" sz="2000" i="1" dirty="0">
                <a:latin typeface="Myriad Pro" panose="020B0503030403020204" charset="0"/>
              </a:rPr>
              <a:t>mu2e</a:t>
            </a:r>
            <a:r>
              <a:rPr lang="en-US" sz="2000" dirty="0">
                <a:latin typeface="Myriad Pro" panose="020B0503030403020204" charset="0"/>
              </a:rPr>
              <a:t> research into own capstone 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Myriad Pro" panose="020B0503030403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7677" y="4615569"/>
            <a:ext cx="1797952" cy="219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B8B389-DCC7-16CE-7518-3DBCBC12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682" y="4615569"/>
            <a:ext cx="161163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42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63510" y="1421027"/>
            <a:ext cx="6781800" cy="2101412"/>
          </a:xfrm>
        </p:spPr>
        <p:txBody>
          <a:bodyPr>
            <a:normAutofit/>
          </a:bodyPr>
          <a:lstStyle/>
          <a:p>
            <a:r>
              <a:rPr lang="en-US" sz="3600" dirty="0"/>
              <a:t>Engineering for the </a:t>
            </a:r>
            <a:r>
              <a:rPr lang="en-US" sz="3600" i="1" dirty="0"/>
              <a:t>g-2</a:t>
            </a:r>
            <a:r>
              <a:rPr lang="en-US" sz="3600" dirty="0"/>
              <a:t> tracker:</a:t>
            </a:r>
          </a:p>
          <a:p>
            <a:pPr lvl="1"/>
            <a:r>
              <a:rPr lang="en-US" dirty="0"/>
              <a:t>Thermal, structural, flow analysis</a:t>
            </a:r>
          </a:p>
          <a:p>
            <a:pPr lvl="1"/>
            <a:r>
              <a:rPr lang="en-US" dirty="0"/>
              <a:t>Modeled and fabricated initial 32-channel prototype for beam test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Doing the BIG thing (NP edition)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/>
          <a:stretch/>
        </p:blipFill>
        <p:spPr>
          <a:xfrm>
            <a:off x="235866" y="1287677"/>
            <a:ext cx="4727644" cy="533400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309" y="3573678"/>
            <a:ext cx="4007946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77400" y="441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96400" y="434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9291145" y="3890958"/>
            <a:ext cx="2900855" cy="2362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3600" dirty="0"/>
              <a:t>Quantifiable student success</a:t>
            </a:r>
          </a:p>
          <a:p>
            <a:pPr marL="514350" indent="-457200"/>
            <a:r>
              <a:rPr lang="en-US" sz="3600" dirty="0"/>
              <a:t>4 MS theses</a:t>
            </a:r>
          </a:p>
          <a:p>
            <a:pPr marL="514350" indent="-457200"/>
            <a:r>
              <a:rPr lang="en-US" sz="3600" dirty="0"/>
              <a:t>9 Capstone design projects </a:t>
            </a:r>
          </a:p>
          <a:p>
            <a:pPr marL="514350" indent="-457200"/>
            <a:r>
              <a:rPr lang="en-US" sz="3600" dirty="0"/>
              <a:t>More than 30 UG helping advance research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697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71600"/>
            <a:ext cx="5195637" cy="4648200"/>
          </a:xfrm>
        </p:spPr>
        <p:txBody>
          <a:bodyPr/>
          <a:lstStyle/>
          <a:p>
            <a:r>
              <a:rPr lang="en-US" dirty="0"/>
              <a:t>First results, April 2021:</a:t>
            </a:r>
          </a:p>
          <a:p>
            <a:pPr lvl="1"/>
            <a:r>
              <a:rPr lang="en-US" dirty="0"/>
              <a:t>Release of 4 simultaneous publications in </a:t>
            </a:r>
            <a:r>
              <a:rPr lang="en-US" i="1" dirty="0"/>
              <a:t>Physical Reviews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Impact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99477"/>
            <a:ext cx="4953000" cy="3714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300888"/>
            <a:ext cx="7371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[1] Measurement of the Positive Muon Anomalous Magnetic Moment to 0.46 ppm, </a:t>
            </a:r>
            <a:r>
              <a:rPr lang="en-US" sz="1200" i="1" dirty="0">
                <a:solidFill>
                  <a:schemeClr val="bg1"/>
                </a:solidFill>
              </a:rPr>
              <a:t>PRL</a:t>
            </a:r>
            <a:r>
              <a:rPr lang="en-US" sz="1200" dirty="0">
                <a:solidFill>
                  <a:schemeClr val="bg1"/>
                </a:solidFill>
              </a:rPr>
              <a:t>, 141801. [</a:t>
            </a:r>
            <a:r>
              <a:rPr lang="en-US" sz="1200" b="1" dirty="0">
                <a:solidFill>
                  <a:schemeClr val="bg1"/>
                </a:solidFill>
              </a:rPr>
              <a:t>1,039 </a:t>
            </a:r>
            <a:r>
              <a:rPr lang="en-US" sz="1200" dirty="0">
                <a:solidFill>
                  <a:schemeClr val="bg1"/>
                </a:solidFill>
              </a:rPr>
              <a:t>citations]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93557" y="138734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6945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71600"/>
            <a:ext cx="5195637" cy="4648200"/>
          </a:xfrm>
        </p:spPr>
        <p:txBody>
          <a:bodyPr/>
          <a:lstStyle/>
          <a:p>
            <a:r>
              <a:rPr lang="en-US" dirty="0"/>
              <a:t>First results, April 2021:</a:t>
            </a:r>
          </a:p>
          <a:p>
            <a:pPr lvl="1"/>
            <a:r>
              <a:rPr lang="en-US" dirty="0"/>
              <a:t>Release of 4 simultaneous publications in </a:t>
            </a:r>
            <a:r>
              <a:rPr lang="en-US" i="1" dirty="0"/>
              <a:t>Physical Reviews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Impact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6300888"/>
            <a:ext cx="7371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[1] Measurement of the Positive Muon Anomalous Magnetic Moment to 0.46 ppm, </a:t>
            </a:r>
            <a:r>
              <a:rPr lang="en-US" sz="1200" i="1" dirty="0">
                <a:solidFill>
                  <a:schemeClr val="bg1"/>
                </a:solidFill>
              </a:rPr>
              <a:t>PRL</a:t>
            </a:r>
            <a:r>
              <a:rPr lang="en-US" sz="1200" dirty="0">
                <a:solidFill>
                  <a:schemeClr val="bg1"/>
                </a:solidFill>
              </a:rPr>
              <a:t>, 141801. [</a:t>
            </a:r>
            <a:r>
              <a:rPr lang="en-US" sz="1200" b="1" dirty="0">
                <a:solidFill>
                  <a:schemeClr val="bg1"/>
                </a:solidFill>
              </a:rPr>
              <a:t>1,039 </a:t>
            </a:r>
            <a:r>
              <a:rPr lang="en-US" sz="1200" dirty="0">
                <a:solidFill>
                  <a:schemeClr val="bg1"/>
                </a:solidFill>
              </a:rPr>
              <a:t>citations]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93557" y="138734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4" y="3016141"/>
            <a:ext cx="5589646" cy="3156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22" y="3201092"/>
            <a:ext cx="4045158" cy="29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54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71600"/>
            <a:ext cx="5195637" cy="4648200"/>
          </a:xfrm>
        </p:spPr>
        <p:txBody>
          <a:bodyPr/>
          <a:lstStyle/>
          <a:p>
            <a:r>
              <a:rPr lang="en-US" dirty="0"/>
              <a:t>First results, April 2021:</a:t>
            </a:r>
          </a:p>
          <a:p>
            <a:pPr lvl="1"/>
            <a:r>
              <a:rPr lang="en-US" dirty="0"/>
              <a:t>Release of 4 simultaneous publications in </a:t>
            </a:r>
            <a:r>
              <a:rPr lang="en-US" i="1" dirty="0"/>
              <a:t>Physical Reviews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Impact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6300888"/>
            <a:ext cx="7371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[1] Measurement of the Positive Muon Anomalous Magnetic Moment to 0.46 ppm, </a:t>
            </a:r>
            <a:r>
              <a:rPr lang="en-US" sz="1200" i="1" dirty="0">
                <a:solidFill>
                  <a:schemeClr val="bg1"/>
                </a:solidFill>
              </a:rPr>
              <a:t>PRL</a:t>
            </a:r>
            <a:r>
              <a:rPr lang="en-US" sz="1200" dirty="0">
                <a:solidFill>
                  <a:schemeClr val="bg1"/>
                </a:solidFill>
              </a:rPr>
              <a:t>, 141801. [</a:t>
            </a:r>
            <a:r>
              <a:rPr lang="en-US" sz="1200" b="1" dirty="0">
                <a:solidFill>
                  <a:schemeClr val="bg1"/>
                </a:solidFill>
              </a:rPr>
              <a:t>1,039 </a:t>
            </a:r>
            <a:r>
              <a:rPr lang="en-US" sz="1200" dirty="0">
                <a:solidFill>
                  <a:schemeClr val="bg1"/>
                </a:solidFill>
              </a:rPr>
              <a:t>citations]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93557" y="138734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237" y="2484954"/>
            <a:ext cx="5550185" cy="33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416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29651</TotalTime>
  <Words>987</Words>
  <Application>Microsoft Office PowerPoint</Application>
  <PresentationFormat>Widescreen</PresentationFormat>
  <Paragraphs>221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Wingdings</vt:lpstr>
      <vt:lpstr>Myriad Pro</vt:lpstr>
      <vt:lpstr>Arial</vt:lpstr>
      <vt:lpstr>Calibri</vt:lpstr>
      <vt:lpstr>1_Office Theme</vt:lpstr>
      <vt:lpstr>Accelerating Student Opportunities through Emergent Collaborations</vt:lpstr>
      <vt:lpstr>Opportunity Knocks</vt:lpstr>
      <vt:lpstr>Seeking more than Academic Success</vt:lpstr>
      <vt:lpstr>A Big Connection</vt:lpstr>
      <vt:lpstr>Parallel Research Path</vt:lpstr>
      <vt:lpstr>Doing the BIG thing (NP edition)</vt:lpstr>
      <vt:lpstr>Global Impact</vt:lpstr>
      <vt:lpstr>Global Impact</vt:lpstr>
      <vt:lpstr>Global Impact</vt:lpstr>
      <vt:lpstr>Results continue</vt:lpstr>
      <vt:lpstr>Doing the BIG thing (LM edition)</vt:lpstr>
      <vt:lpstr>Still a hands-on Huskie</vt:lpstr>
      <vt:lpstr>Small things grow</vt:lpstr>
      <vt:lpstr>Now … Offering the Opportunity</vt:lpstr>
      <vt:lpstr>Outcomes: Student success!</vt:lpstr>
      <vt:lpstr>Acknowledgement</vt:lpstr>
      <vt:lpstr>PowerPoint Presentation</vt:lpstr>
      <vt:lpstr>Intro event to mix idea-makers</vt:lpstr>
      <vt:lpstr>Bi-annual Idea Mixing for RENEW</vt:lpstr>
      <vt:lpstr>Bi-annual Idea Mixing (following iteration)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Jennice O'Brien</dc:creator>
  <cp:lastModifiedBy>Jessica Webb</cp:lastModifiedBy>
  <cp:revision>301</cp:revision>
  <cp:lastPrinted>2017-10-26T18:36:53Z</cp:lastPrinted>
  <dcterms:created xsi:type="dcterms:W3CDTF">2010-05-18T23:17:18Z</dcterms:created>
  <dcterms:modified xsi:type="dcterms:W3CDTF">2025-03-21T19:09:57Z</dcterms:modified>
</cp:coreProperties>
</file>