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85" r:id="rId3"/>
    <p:sldId id="272" r:id="rId4"/>
    <p:sldId id="283" r:id="rId5"/>
    <p:sldId id="275" r:id="rId6"/>
    <p:sldId id="276" r:id="rId7"/>
    <p:sldId id="277" r:id="rId8"/>
    <p:sldId id="278" r:id="rId9"/>
    <p:sldId id="279" r:id="rId10"/>
    <p:sldId id="282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102E"/>
    <a:srgbClr val="AF0000"/>
    <a:srgbClr val="BF2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2327B7-8752-4622-BAE0-7BDA6AF1FBC0}" v="28" dt="2025-02-19T15:54:13.5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y Wright" userId="99ff4601-5f97-493f-b8e3-99b8682595fe" providerId="ADAL" clId="{372327B7-8752-4622-BAE0-7BDA6AF1FBC0}"/>
    <pc:docChg chg="undo custSel delSld modSld">
      <pc:chgData name="Shay Wright" userId="99ff4601-5f97-493f-b8e3-99b8682595fe" providerId="ADAL" clId="{372327B7-8752-4622-BAE0-7BDA6AF1FBC0}" dt="2025-02-19T15:54:13.528" v="33"/>
      <pc:docMkLst>
        <pc:docMk/>
      </pc:docMkLst>
      <pc:sldChg chg="modTransition">
        <pc:chgData name="Shay Wright" userId="99ff4601-5f97-493f-b8e3-99b8682595fe" providerId="ADAL" clId="{372327B7-8752-4622-BAE0-7BDA6AF1FBC0}" dt="2025-02-19T15:53:46.739" v="26"/>
        <pc:sldMkLst>
          <pc:docMk/>
          <pc:sldMk cId="397412603" sldId="272"/>
        </pc:sldMkLst>
      </pc:sldChg>
      <pc:sldChg chg="modTransition">
        <pc:chgData name="Shay Wright" userId="99ff4601-5f97-493f-b8e3-99b8682595fe" providerId="ADAL" clId="{372327B7-8752-4622-BAE0-7BDA6AF1FBC0}" dt="2025-02-19T15:53:57.630" v="28"/>
        <pc:sldMkLst>
          <pc:docMk/>
          <pc:sldMk cId="299970652" sldId="275"/>
        </pc:sldMkLst>
      </pc:sldChg>
      <pc:sldChg chg="modTransition">
        <pc:chgData name="Shay Wright" userId="99ff4601-5f97-493f-b8e3-99b8682595fe" providerId="ADAL" clId="{372327B7-8752-4622-BAE0-7BDA6AF1FBC0}" dt="2025-02-19T15:53:59.948" v="29"/>
        <pc:sldMkLst>
          <pc:docMk/>
          <pc:sldMk cId="2520158677" sldId="276"/>
        </pc:sldMkLst>
      </pc:sldChg>
      <pc:sldChg chg="modTransition">
        <pc:chgData name="Shay Wright" userId="99ff4601-5f97-493f-b8e3-99b8682595fe" providerId="ADAL" clId="{372327B7-8752-4622-BAE0-7BDA6AF1FBC0}" dt="2025-02-19T15:54:02.502" v="30"/>
        <pc:sldMkLst>
          <pc:docMk/>
          <pc:sldMk cId="2406558719" sldId="277"/>
        </pc:sldMkLst>
      </pc:sldChg>
      <pc:sldChg chg="modTransition">
        <pc:chgData name="Shay Wright" userId="99ff4601-5f97-493f-b8e3-99b8682595fe" providerId="ADAL" clId="{372327B7-8752-4622-BAE0-7BDA6AF1FBC0}" dt="2025-02-19T15:54:06.974" v="31"/>
        <pc:sldMkLst>
          <pc:docMk/>
          <pc:sldMk cId="3342264876" sldId="278"/>
        </pc:sldMkLst>
      </pc:sldChg>
      <pc:sldChg chg="modTransition">
        <pc:chgData name="Shay Wright" userId="99ff4601-5f97-493f-b8e3-99b8682595fe" providerId="ADAL" clId="{372327B7-8752-4622-BAE0-7BDA6AF1FBC0}" dt="2025-02-19T15:54:10.420" v="32"/>
        <pc:sldMkLst>
          <pc:docMk/>
          <pc:sldMk cId="2993575518" sldId="279"/>
        </pc:sldMkLst>
      </pc:sldChg>
      <pc:sldChg chg="modTransition">
        <pc:chgData name="Shay Wright" userId="99ff4601-5f97-493f-b8e3-99b8682595fe" providerId="ADAL" clId="{372327B7-8752-4622-BAE0-7BDA6AF1FBC0}" dt="2025-02-19T15:54:13.528" v="33"/>
        <pc:sldMkLst>
          <pc:docMk/>
          <pc:sldMk cId="2356203742" sldId="282"/>
        </pc:sldMkLst>
      </pc:sldChg>
      <pc:sldChg chg="modTransition">
        <pc:chgData name="Shay Wright" userId="99ff4601-5f97-493f-b8e3-99b8682595fe" providerId="ADAL" clId="{372327B7-8752-4622-BAE0-7BDA6AF1FBC0}" dt="2025-02-19T15:53:49.174" v="27"/>
        <pc:sldMkLst>
          <pc:docMk/>
          <pc:sldMk cId="3255314458" sldId="283"/>
        </pc:sldMkLst>
      </pc:sldChg>
      <pc:sldChg chg="modSp del mod modTransition">
        <pc:chgData name="Shay Wright" userId="99ff4601-5f97-493f-b8e3-99b8682595fe" providerId="ADAL" clId="{372327B7-8752-4622-BAE0-7BDA6AF1FBC0}" dt="2025-02-19T15:53:39.166" v="24" actId="2696"/>
        <pc:sldMkLst>
          <pc:docMk/>
          <pc:sldMk cId="4226031777" sldId="284"/>
        </pc:sldMkLst>
        <pc:spChg chg="mod">
          <ac:chgData name="Shay Wright" userId="99ff4601-5f97-493f-b8e3-99b8682595fe" providerId="ADAL" clId="{372327B7-8752-4622-BAE0-7BDA6AF1FBC0}" dt="2025-02-19T15:53:32.009" v="22" actId="1076"/>
          <ac:spMkLst>
            <pc:docMk/>
            <pc:sldMk cId="4226031777" sldId="284"/>
            <ac:spMk id="7" creationId="{92E84EF7-D87C-35A6-C93C-4AE50C81670B}"/>
          </ac:spMkLst>
        </pc:spChg>
        <pc:grpChg chg="mod">
          <ac:chgData name="Shay Wright" userId="99ff4601-5f97-493f-b8e3-99b8682595fe" providerId="ADAL" clId="{372327B7-8752-4622-BAE0-7BDA6AF1FBC0}" dt="2025-02-19T15:52:12.873" v="1" actId="1076"/>
          <ac:grpSpMkLst>
            <pc:docMk/>
            <pc:sldMk cId="4226031777" sldId="284"/>
            <ac:grpSpMk id="5" creationId="{3B0AEF49-5E85-DB04-A9AD-81D39F4AC66B}"/>
          </ac:grpSpMkLst>
        </pc:grpChg>
        <pc:graphicFrameChg chg="mod">
          <ac:chgData name="Shay Wright" userId="99ff4601-5f97-493f-b8e3-99b8682595fe" providerId="ADAL" clId="{372327B7-8752-4622-BAE0-7BDA6AF1FBC0}" dt="2025-02-19T15:53:32.190" v="23" actId="1076"/>
          <ac:graphicFrameMkLst>
            <pc:docMk/>
            <pc:sldMk cId="4226031777" sldId="284"/>
            <ac:graphicFrameMk id="4" creationId="{8E6B607A-D65D-85DC-7D42-E3DDFF11A5A0}"/>
          </ac:graphicFrameMkLst>
        </pc:graphicFrameChg>
      </pc:sldChg>
      <pc:sldChg chg="modTransition">
        <pc:chgData name="Shay Wright" userId="99ff4601-5f97-493f-b8e3-99b8682595fe" providerId="ADAL" clId="{372327B7-8752-4622-BAE0-7BDA6AF1FBC0}" dt="2025-02-19T15:53:42.005" v="25"/>
        <pc:sldMkLst>
          <pc:docMk/>
          <pc:sldMk cId="3452073819" sldId="28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041CD-751B-4515-84A7-078604C10EA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94E7B1-6D5B-4AC1-9089-A3AE1ED8E61E}">
      <dgm:prSet phldrT="[Text]"/>
      <dgm:spPr/>
      <dgm:t>
        <a:bodyPr/>
        <a:lstStyle/>
        <a:p>
          <a:r>
            <a:rPr lang="en-US" dirty="0"/>
            <a:t>1/28: OMB freeze memo released</a:t>
          </a:r>
        </a:p>
      </dgm:t>
    </dgm:pt>
    <dgm:pt modelId="{F1F278E0-EC0E-447A-B5D6-6DF2AF6B7894}" type="parTrans" cxnId="{B1460DC8-60B7-4217-87A7-2FD77048C4EA}">
      <dgm:prSet/>
      <dgm:spPr/>
      <dgm:t>
        <a:bodyPr/>
        <a:lstStyle/>
        <a:p>
          <a:endParaRPr lang="en-US"/>
        </a:p>
      </dgm:t>
    </dgm:pt>
    <dgm:pt modelId="{7CC85C81-2DFE-4C58-BC46-209C38093CE8}" type="sibTrans" cxnId="{B1460DC8-60B7-4217-87A7-2FD77048C4EA}">
      <dgm:prSet/>
      <dgm:spPr/>
      <dgm:t>
        <a:bodyPr/>
        <a:lstStyle/>
        <a:p>
          <a:endParaRPr lang="en-US"/>
        </a:p>
      </dgm:t>
    </dgm:pt>
    <dgm:pt modelId="{DCF8124D-ABFA-452A-BFC9-E307890125E7}">
      <dgm:prSet phldrT="[Text]"/>
      <dgm:spPr/>
      <dgm:t>
        <a:bodyPr/>
        <a:lstStyle/>
        <a:p>
          <a:endParaRPr lang="en-US" dirty="0"/>
        </a:p>
      </dgm:t>
    </dgm:pt>
    <dgm:pt modelId="{F9C4B0FA-11D1-432B-8F1E-BD04AD3DEA20}" type="parTrans" cxnId="{786603AD-4A46-43CE-9085-D6AD79EF0DD2}">
      <dgm:prSet/>
      <dgm:spPr/>
      <dgm:t>
        <a:bodyPr/>
        <a:lstStyle/>
        <a:p>
          <a:endParaRPr lang="en-US"/>
        </a:p>
      </dgm:t>
    </dgm:pt>
    <dgm:pt modelId="{590787BE-FC45-425A-BE83-72DA594EC229}" type="sibTrans" cxnId="{786603AD-4A46-43CE-9085-D6AD79EF0DD2}">
      <dgm:prSet/>
      <dgm:spPr/>
      <dgm:t>
        <a:bodyPr/>
        <a:lstStyle/>
        <a:p>
          <a:endParaRPr lang="en-US"/>
        </a:p>
      </dgm:t>
    </dgm:pt>
    <dgm:pt modelId="{16F16748-F752-4FB3-98A8-1131B4E131E9}">
      <dgm:prSet phldrT="[Text]"/>
      <dgm:spPr/>
      <dgm:t>
        <a:bodyPr/>
        <a:lstStyle/>
        <a:p>
          <a:r>
            <a:rPr lang="en-US" dirty="0"/>
            <a:t>2/7: NIH NOT capping F&amp;A at 15%</a:t>
          </a:r>
        </a:p>
      </dgm:t>
    </dgm:pt>
    <dgm:pt modelId="{AEC37E42-6B65-4C74-A86B-D5287FA2A077}" type="parTrans" cxnId="{00BF02C7-1D7A-4EEE-A07C-97F8FDEF0D6D}">
      <dgm:prSet/>
      <dgm:spPr/>
      <dgm:t>
        <a:bodyPr/>
        <a:lstStyle/>
        <a:p>
          <a:endParaRPr lang="en-US"/>
        </a:p>
      </dgm:t>
    </dgm:pt>
    <dgm:pt modelId="{6AB1CA08-A7FC-47BB-8CD0-829DE9B843D1}" type="sibTrans" cxnId="{00BF02C7-1D7A-4EEE-A07C-97F8FDEF0D6D}">
      <dgm:prSet/>
      <dgm:spPr/>
      <dgm:t>
        <a:bodyPr/>
        <a:lstStyle/>
        <a:p>
          <a:endParaRPr lang="en-US"/>
        </a:p>
      </dgm:t>
    </dgm:pt>
    <dgm:pt modelId="{23161FA4-7297-43F9-B872-7B3DAB77730A}">
      <dgm:prSet phldrT="[Text]"/>
      <dgm:spPr/>
      <dgm:t>
        <a:bodyPr/>
        <a:lstStyle/>
        <a:p>
          <a:r>
            <a:rPr lang="en-US" dirty="0"/>
            <a:t>1/29: Access to PMS shutdown; FAQ doc released</a:t>
          </a:r>
        </a:p>
      </dgm:t>
    </dgm:pt>
    <dgm:pt modelId="{2C31CA20-509B-4179-9B2A-56164BF3E637}" type="parTrans" cxnId="{D7A1B216-8CD3-45B7-AAC5-C39211B2B192}">
      <dgm:prSet/>
      <dgm:spPr/>
      <dgm:t>
        <a:bodyPr/>
        <a:lstStyle/>
        <a:p>
          <a:endParaRPr lang="en-US"/>
        </a:p>
      </dgm:t>
    </dgm:pt>
    <dgm:pt modelId="{BF20B7B6-6938-4FD0-9A6A-E71AABB1E114}" type="sibTrans" cxnId="{D7A1B216-8CD3-45B7-AAC5-C39211B2B192}">
      <dgm:prSet/>
      <dgm:spPr/>
      <dgm:t>
        <a:bodyPr/>
        <a:lstStyle/>
        <a:p>
          <a:endParaRPr lang="en-US"/>
        </a:p>
      </dgm:t>
    </dgm:pt>
    <dgm:pt modelId="{D04CA684-9A64-49A2-AB6D-311AE420FAA2}">
      <dgm:prSet phldrT="[Text]"/>
      <dgm:spPr/>
      <dgm:t>
        <a:bodyPr/>
        <a:lstStyle/>
        <a:p>
          <a:r>
            <a:rPr lang="en-US" dirty="0"/>
            <a:t>1/30: OMB memo rescinded</a:t>
          </a:r>
        </a:p>
      </dgm:t>
    </dgm:pt>
    <dgm:pt modelId="{BD701658-71BA-47F3-95E2-EF9D3348FE07}" type="parTrans" cxnId="{5B5B2CD8-94B7-4306-922B-F5BC8AD99085}">
      <dgm:prSet/>
      <dgm:spPr/>
      <dgm:t>
        <a:bodyPr/>
        <a:lstStyle/>
        <a:p>
          <a:endParaRPr lang="en-US"/>
        </a:p>
      </dgm:t>
    </dgm:pt>
    <dgm:pt modelId="{2E07FC04-88CA-41B7-A05A-64A9EF85CF52}" type="sibTrans" cxnId="{5B5B2CD8-94B7-4306-922B-F5BC8AD99085}">
      <dgm:prSet/>
      <dgm:spPr/>
      <dgm:t>
        <a:bodyPr/>
        <a:lstStyle/>
        <a:p>
          <a:endParaRPr lang="en-US"/>
        </a:p>
      </dgm:t>
    </dgm:pt>
    <dgm:pt modelId="{4E031168-DA37-4EA7-B05C-A9DA5163FC81}">
      <dgm:prSet/>
      <dgm:spPr/>
      <dgm:t>
        <a:bodyPr/>
        <a:lstStyle/>
        <a:p>
          <a:r>
            <a:rPr lang="en-US" dirty="0"/>
            <a:t>2/3: Federal Judge grants TRO on freeze</a:t>
          </a:r>
        </a:p>
      </dgm:t>
    </dgm:pt>
    <dgm:pt modelId="{294F1D45-BDA2-4640-A93C-14AC3F4DE859}" type="parTrans" cxnId="{C15F3A9E-F5FC-475F-A27C-42C075164CA9}">
      <dgm:prSet/>
      <dgm:spPr/>
      <dgm:t>
        <a:bodyPr/>
        <a:lstStyle/>
        <a:p>
          <a:endParaRPr lang="en-US"/>
        </a:p>
      </dgm:t>
    </dgm:pt>
    <dgm:pt modelId="{609FDFF7-C62F-4124-8935-1454AEB63FD9}" type="sibTrans" cxnId="{C15F3A9E-F5FC-475F-A27C-42C075164CA9}">
      <dgm:prSet/>
      <dgm:spPr/>
      <dgm:t>
        <a:bodyPr/>
        <a:lstStyle/>
        <a:p>
          <a:endParaRPr lang="en-US"/>
        </a:p>
      </dgm:t>
    </dgm:pt>
    <dgm:pt modelId="{2215F2A5-BC5A-49A8-81FA-894DE95B0B7F}" type="pres">
      <dgm:prSet presAssocID="{940041CD-751B-4515-84A7-078604C10EAB}" presName="Name0" presStyleCnt="0">
        <dgm:presLayoutVars>
          <dgm:dir/>
          <dgm:resizeHandles val="exact"/>
        </dgm:presLayoutVars>
      </dgm:prSet>
      <dgm:spPr/>
    </dgm:pt>
    <dgm:pt modelId="{E6A35578-7166-4A58-98EA-A546193F886D}" type="pres">
      <dgm:prSet presAssocID="{940041CD-751B-4515-84A7-078604C10EAB}" presName="arrow" presStyleLbl="bgShp" presStyleIdx="0" presStyleCnt="1"/>
      <dgm:spPr/>
    </dgm:pt>
    <dgm:pt modelId="{F844C402-40AC-401D-AD77-9D2F3C9005A5}" type="pres">
      <dgm:prSet presAssocID="{940041CD-751B-4515-84A7-078604C10EAB}" presName="points" presStyleCnt="0"/>
      <dgm:spPr/>
    </dgm:pt>
    <dgm:pt modelId="{4423D7CF-3FB2-4F3E-8634-3887E0DA9B69}" type="pres">
      <dgm:prSet presAssocID="{BA94E7B1-6D5B-4AC1-9089-A3AE1ED8E61E}" presName="compositeA" presStyleCnt="0"/>
      <dgm:spPr/>
    </dgm:pt>
    <dgm:pt modelId="{480A7265-89F0-4AE1-B844-EACA480A0D5C}" type="pres">
      <dgm:prSet presAssocID="{BA94E7B1-6D5B-4AC1-9089-A3AE1ED8E61E}" presName="textA" presStyleLbl="revTx" presStyleIdx="0" presStyleCnt="6">
        <dgm:presLayoutVars>
          <dgm:bulletEnabled val="1"/>
        </dgm:presLayoutVars>
      </dgm:prSet>
      <dgm:spPr/>
    </dgm:pt>
    <dgm:pt modelId="{E94B539E-44BD-45F4-A6AC-82B7AD5F8C94}" type="pres">
      <dgm:prSet presAssocID="{BA94E7B1-6D5B-4AC1-9089-A3AE1ED8E61E}" presName="circleA" presStyleLbl="node1" presStyleIdx="0" presStyleCnt="6"/>
      <dgm:spPr/>
    </dgm:pt>
    <dgm:pt modelId="{6A02C654-8CFB-4B9D-A170-DDCA785336B3}" type="pres">
      <dgm:prSet presAssocID="{BA94E7B1-6D5B-4AC1-9089-A3AE1ED8E61E}" presName="spaceA" presStyleCnt="0"/>
      <dgm:spPr/>
    </dgm:pt>
    <dgm:pt modelId="{3E7E119E-A4B8-47F2-81E2-72F2A3DD43B6}" type="pres">
      <dgm:prSet presAssocID="{7CC85C81-2DFE-4C58-BC46-209C38093CE8}" presName="space" presStyleCnt="0"/>
      <dgm:spPr/>
    </dgm:pt>
    <dgm:pt modelId="{0B92353F-2E46-4C39-BBC2-A553F1F5F44D}" type="pres">
      <dgm:prSet presAssocID="{23161FA4-7297-43F9-B872-7B3DAB77730A}" presName="compositeB" presStyleCnt="0"/>
      <dgm:spPr/>
    </dgm:pt>
    <dgm:pt modelId="{0D8AEB00-C873-4BCF-AD6B-E63294A837A7}" type="pres">
      <dgm:prSet presAssocID="{23161FA4-7297-43F9-B872-7B3DAB77730A}" presName="textB" presStyleLbl="revTx" presStyleIdx="1" presStyleCnt="6">
        <dgm:presLayoutVars>
          <dgm:bulletEnabled val="1"/>
        </dgm:presLayoutVars>
      </dgm:prSet>
      <dgm:spPr/>
    </dgm:pt>
    <dgm:pt modelId="{F60FBEEB-F7C2-4B87-9999-B93F839B5C16}" type="pres">
      <dgm:prSet presAssocID="{23161FA4-7297-43F9-B872-7B3DAB77730A}" presName="circleB" presStyleLbl="node1" presStyleIdx="1" presStyleCnt="6"/>
      <dgm:spPr/>
    </dgm:pt>
    <dgm:pt modelId="{87CDB4C0-3236-4CB0-9867-2A45984B862E}" type="pres">
      <dgm:prSet presAssocID="{23161FA4-7297-43F9-B872-7B3DAB77730A}" presName="spaceB" presStyleCnt="0"/>
      <dgm:spPr/>
    </dgm:pt>
    <dgm:pt modelId="{8ABEC3FC-0405-4578-8FC7-A5D67A3CCCE4}" type="pres">
      <dgm:prSet presAssocID="{BF20B7B6-6938-4FD0-9A6A-E71AABB1E114}" presName="space" presStyleCnt="0"/>
      <dgm:spPr/>
    </dgm:pt>
    <dgm:pt modelId="{28E81A13-9D9B-4CBE-8FE3-A40A57703642}" type="pres">
      <dgm:prSet presAssocID="{D04CA684-9A64-49A2-AB6D-311AE420FAA2}" presName="compositeA" presStyleCnt="0"/>
      <dgm:spPr/>
    </dgm:pt>
    <dgm:pt modelId="{27E23C20-50F7-422C-B7DF-946008F9DC7A}" type="pres">
      <dgm:prSet presAssocID="{D04CA684-9A64-49A2-AB6D-311AE420FAA2}" presName="textA" presStyleLbl="revTx" presStyleIdx="2" presStyleCnt="6">
        <dgm:presLayoutVars>
          <dgm:bulletEnabled val="1"/>
        </dgm:presLayoutVars>
      </dgm:prSet>
      <dgm:spPr/>
    </dgm:pt>
    <dgm:pt modelId="{F4073190-119E-487A-A023-72412ADB3FA6}" type="pres">
      <dgm:prSet presAssocID="{D04CA684-9A64-49A2-AB6D-311AE420FAA2}" presName="circleA" presStyleLbl="node1" presStyleIdx="2" presStyleCnt="6"/>
      <dgm:spPr/>
    </dgm:pt>
    <dgm:pt modelId="{C3E02D7F-1D1B-44E4-AB8A-C3C85AA5BCA4}" type="pres">
      <dgm:prSet presAssocID="{D04CA684-9A64-49A2-AB6D-311AE420FAA2}" presName="spaceA" presStyleCnt="0"/>
      <dgm:spPr/>
    </dgm:pt>
    <dgm:pt modelId="{19C1C1B8-1279-4508-8534-25D8124DBC9D}" type="pres">
      <dgm:prSet presAssocID="{2E07FC04-88CA-41B7-A05A-64A9EF85CF52}" presName="space" presStyleCnt="0"/>
      <dgm:spPr/>
    </dgm:pt>
    <dgm:pt modelId="{F56712E7-90A4-4182-BBB7-25859CAACB84}" type="pres">
      <dgm:prSet presAssocID="{DCF8124D-ABFA-452A-BFC9-E307890125E7}" presName="compositeB" presStyleCnt="0"/>
      <dgm:spPr/>
    </dgm:pt>
    <dgm:pt modelId="{9A90D20B-28E0-4412-8515-7EADFCA55FD6}" type="pres">
      <dgm:prSet presAssocID="{DCF8124D-ABFA-452A-BFC9-E307890125E7}" presName="textB" presStyleLbl="revTx" presStyleIdx="3" presStyleCnt="6">
        <dgm:presLayoutVars>
          <dgm:bulletEnabled val="1"/>
        </dgm:presLayoutVars>
      </dgm:prSet>
      <dgm:spPr/>
    </dgm:pt>
    <dgm:pt modelId="{F4FC71DE-322A-46D2-881B-06ACA732A1F1}" type="pres">
      <dgm:prSet presAssocID="{DCF8124D-ABFA-452A-BFC9-E307890125E7}" presName="circleB" presStyleLbl="node1" presStyleIdx="3" presStyleCnt="6"/>
      <dgm:spPr/>
    </dgm:pt>
    <dgm:pt modelId="{8BF60311-B3CF-4C71-9391-9A4DC12D80CA}" type="pres">
      <dgm:prSet presAssocID="{DCF8124D-ABFA-452A-BFC9-E307890125E7}" presName="spaceB" presStyleCnt="0"/>
      <dgm:spPr/>
    </dgm:pt>
    <dgm:pt modelId="{DE16E505-00BB-4D9E-9794-3A2A320D2875}" type="pres">
      <dgm:prSet presAssocID="{590787BE-FC45-425A-BE83-72DA594EC229}" presName="space" presStyleCnt="0"/>
      <dgm:spPr/>
    </dgm:pt>
    <dgm:pt modelId="{4FF52799-2A25-42C8-80A5-DBE4B784F07C}" type="pres">
      <dgm:prSet presAssocID="{16F16748-F752-4FB3-98A8-1131B4E131E9}" presName="compositeA" presStyleCnt="0"/>
      <dgm:spPr/>
    </dgm:pt>
    <dgm:pt modelId="{DC597184-C4E9-4751-AEAC-B2E86A4843FF}" type="pres">
      <dgm:prSet presAssocID="{16F16748-F752-4FB3-98A8-1131B4E131E9}" presName="textA" presStyleLbl="revTx" presStyleIdx="4" presStyleCnt="6">
        <dgm:presLayoutVars>
          <dgm:bulletEnabled val="1"/>
        </dgm:presLayoutVars>
      </dgm:prSet>
      <dgm:spPr/>
    </dgm:pt>
    <dgm:pt modelId="{6E03029E-C66E-4218-9E9E-61EE5AE23CD4}" type="pres">
      <dgm:prSet presAssocID="{16F16748-F752-4FB3-98A8-1131B4E131E9}" presName="circleA" presStyleLbl="node1" presStyleIdx="4" presStyleCnt="6"/>
      <dgm:spPr/>
    </dgm:pt>
    <dgm:pt modelId="{AC4163F2-6244-4733-8952-5EEA0A760DBD}" type="pres">
      <dgm:prSet presAssocID="{16F16748-F752-4FB3-98A8-1131B4E131E9}" presName="spaceA" presStyleCnt="0"/>
      <dgm:spPr/>
    </dgm:pt>
    <dgm:pt modelId="{8F30642B-0292-40DB-8BF6-02113CC995E9}" type="pres">
      <dgm:prSet presAssocID="{6AB1CA08-A7FC-47BB-8CD0-829DE9B843D1}" presName="space" presStyleCnt="0"/>
      <dgm:spPr/>
    </dgm:pt>
    <dgm:pt modelId="{8851C784-86E1-4F05-BC38-8452F5163DEC}" type="pres">
      <dgm:prSet presAssocID="{4E031168-DA37-4EA7-B05C-A9DA5163FC81}" presName="compositeB" presStyleCnt="0"/>
      <dgm:spPr/>
    </dgm:pt>
    <dgm:pt modelId="{5F5F3477-FFEF-4385-9E6B-93122EF5017E}" type="pres">
      <dgm:prSet presAssocID="{4E031168-DA37-4EA7-B05C-A9DA5163FC81}" presName="textB" presStyleLbl="revTx" presStyleIdx="5" presStyleCnt="6" custLinFactX="-100000" custLinFactNeighborX="-110894" custLinFactNeighborY="878">
        <dgm:presLayoutVars>
          <dgm:bulletEnabled val="1"/>
        </dgm:presLayoutVars>
      </dgm:prSet>
      <dgm:spPr/>
    </dgm:pt>
    <dgm:pt modelId="{AFCE2A60-9D11-4FB7-AC85-DEB1BD3C3925}" type="pres">
      <dgm:prSet presAssocID="{4E031168-DA37-4EA7-B05C-A9DA5163FC81}" presName="circleB" presStyleLbl="node1" presStyleIdx="5" presStyleCnt="6"/>
      <dgm:spPr/>
    </dgm:pt>
    <dgm:pt modelId="{06FFBFBE-3E61-4EC6-9758-6E0487F72ACB}" type="pres">
      <dgm:prSet presAssocID="{4E031168-DA37-4EA7-B05C-A9DA5163FC81}" presName="spaceB" presStyleCnt="0"/>
      <dgm:spPr/>
    </dgm:pt>
  </dgm:ptLst>
  <dgm:cxnLst>
    <dgm:cxn modelId="{D7A1B216-8CD3-45B7-AAC5-C39211B2B192}" srcId="{940041CD-751B-4515-84A7-078604C10EAB}" destId="{23161FA4-7297-43F9-B872-7B3DAB77730A}" srcOrd="1" destOrd="0" parTransId="{2C31CA20-509B-4179-9B2A-56164BF3E637}" sibTransId="{BF20B7B6-6938-4FD0-9A6A-E71AABB1E114}"/>
    <dgm:cxn modelId="{AF8BC037-6CF0-4C38-B061-11AFF52EB178}" type="presOf" srcId="{BA94E7B1-6D5B-4AC1-9089-A3AE1ED8E61E}" destId="{480A7265-89F0-4AE1-B844-EACA480A0D5C}" srcOrd="0" destOrd="0" presId="urn:microsoft.com/office/officeart/2005/8/layout/hProcess11"/>
    <dgm:cxn modelId="{40587857-57B4-4518-97BA-9220ACFC39D8}" type="presOf" srcId="{16F16748-F752-4FB3-98A8-1131B4E131E9}" destId="{DC597184-C4E9-4751-AEAC-B2E86A4843FF}" srcOrd="0" destOrd="0" presId="urn:microsoft.com/office/officeart/2005/8/layout/hProcess11"/>
    <dgm:cxn modelId="{C15F3A9E-F5FC-475F-A27C-42C075164CA9}" srcId="{940041CD-751B-4515-84A7-078604C10EAB}" destId="{4E031168-DA37-4EA7-B05C-A9DA5163FC81}" srcOrd="5" destOrd="0" parTransId="{294F1D45-BDA2-4640-A93C-14AC3F4DE859}" sibTransId="{609FDFF7-C62F-4124-8935-1454AEB63FD9}"/>
    <dgm:cxn modelId="{2A7594A8-8B12-48B7-97D4-5B8ED32D2AFA}" type="presOf" srcId="{D04CA684-9A64-49A2-AB6D-311AE420FAA2}" destId="{27E23C20-50F7-422C-B7DF-946008F9DC7A}" srcOrd="0" destOrd="0" presId="urn:microsoft.com/office/officeart/2005/8/layout/hProcess11"/>
    <dgm:cxn modelId="{786603AD-4A46-43CE-9085-D6AD79EF0DD2}" srcId="{940041CD-751B-4515-84A7-078604C10EAB}" destId="{DCF8124D-ABFA-452A-BFC9-E307890125E7}" srcOrd="3" destOrd="0" parTransId="{F9C4B0FA-11D1-432B-8F1E-BD04AD3DEA20}" sibTransId="{590787BE-FC45-425A-BE83-72DA594EC229}"/>
    <dgm:cxn modelId="{7547B3B2-32DF-49E9-96FF-03AE1EF0B6FA}" type="presOf" srcId="{940041CD-751B-4515-84A7-078604C10EAB}" destId="{2215F2A5-BC5A-49A8-81FA-894DE95B0B7F}" srcOrd="0" destOrd="0" presId="urn:microsoft.com/office/officeart/2005/8/layout/hProcess11"/>
    <dgm:cxn modelId="{68BFBCC1-1848-40CA-8EBD-9F18CC9B7699}" type="presOf" srcId="{23161FA4-7297-43F9-B872-7B3DAB77730A}" destId="{0D8AEB00-C873-4BCF-AD6B-E63294A837A7}" srcOrd="0" destOrd="0" presId="urn:microsoft.com/office/officeart/2005/8/layout/hProcess11"/>
    <dgm:cxn modelId="{0B995DC2-5D0A-4A58-BB89-BA31D7DD7694}" type="presOf" srcId="{4E031168-DA37-4EA7-B05C-A9DA5163FC81}" destId="{5F5F3477-FFEF-4385-9E6B-93122EF5017E}" srcOrd="0" destOrd="0" presId="urn:microsoft.com/office/officeart/2005/8/layout/hProcess11"/>
    <dgm:cxn modelId="{00BF02C7-1D7A-4EEE-A07C-97F8FDEF0D6D}" srcId="{940041CD-751B-4515-84A7-078604C10EAB}" destId="{16F16748-F752-4FB3-98A8-1131B4E131E9}" srcOrd="4" destOrd="0" parTransId="{AEC37E42-6B65-4C74-A86B-D5287FA2A077}" sibTransId="{6AB1CA08-A7FC-47BB-8CD0-829DE9B843D1}"/>
    <dgm:cxn modelId="{B1460DC8-60B7-4217-87A7-2FD77048C4EA}" srcId="{940041CD-751B-4515-84A7-078604C10EAB}" destId="{BA94E7B1-6D5B-4AC1-9089-A3AE1ED8E61E}" srcOrd="0" destOrd="0" parTransId="{F1F278E0-EC0E-447A-B5D6-6DF2AF6B7894}" sibTransId="{7CC85C81-2DFE-4C58-BC46-209C38093CE8}"/>
    <dgm:cxn modelId="{5B5B2CD8-94B7-4306-922B-F5BC8AD99085}" srcId="{940041CD-751B-4515-84A7-078604C10EAB}" destId="{D04CA684-9A64-49A2-AB6D-311AE420FAA2}" srcOrd="2" destOrd="0" parTransId="{BD701658-71BA-47F3-95E2-EF9D3348FE07}" sibTransId="{2E07FC04-88CA-41B7-A05A-64A9EF85CF52}"/>
    <dgm:cxn modelId="{9BAEA9EB-84F9-4CD0-BB85-5D56CCBAF2F1}" type="presOf" srcId="{DCF8124D-ABFA-452A-BFC9-E307890125E7}" destId="{9A90D20B-28E0-4412-8515-7EADFCA55FD6}" srcOrd="0" destOrd="0" presId="urn:microsoft.com/office/officeart/2005/8/layout/hProcess11"/>
    <dgm:cxn modelId="{E02A5255-7ADD-4709-9648-D41AA66F4ECB}" type="presParOf" srcId="{2215F2A5-BC5A-49A8-81FA-894DE95B0B7F}" destId="{E6A35578-7166-4A58-98EA-A546193F886D}" srcOrd="0" destOrd="0" presId="urn:microsoft.com/office/officeart/2005/8/layout/hProcess11"/>
    <dgm:cxn modelId="{31DB18A0-6E52-4C42-A7B4-71292FD8B4D6}" type="presParOf" srcId="{2215F2A5-BC5A-49A8-81FA-894DE95B0B7F}" destId="{F844C402-40AC-401D-AD77-9D2F3C9005A5}" srcOrd="1" destOrd="0" presId="urn:microsoft.com/office/officeart/2005/8/layout/hProcess11"/>
    <dgm:cxn modelId="{69232C61-27A1-4147-8811-B05C64A72318}" type="presParOf" srcId="{F844C402-40AC-401D-AD77-9D2F3C9005A5}" destId="{4423D7CF-3FB2-4F3E-8634-3887E0DA9B69}" srcOrd="0" destOrd="0" presId="urn:microsoft.com/office/officeart/2005/8/layout/hProcess11"/>
    <dgm:cxn modelId="{77C61D1F-3FD0-4CA7-B137-BA2D238B9CDD}" type="presParOf" srcId="{4423D7CF-3FB2-4F3E-8634-3887E0DA9B69}" destId="{480A7265-89F0-4AE1-B844-EACA480A0D5C}" srcOrd="0" destOrd="0" presId="urn:microsoft.com/office/officeart/2005/8/layout/hProcess11"/>
    <dgm:cxn modelId="{94A770A5-D2F6-46FE-8A5B-19610AC17284}" type="presParOf" srcId="{4423D7CF-3FB2-4F3E-8634-3887E0DA9B69}" destId="{E94B539E-44BD-45F4-A6AC-82B7AD5F8C94}" srcOrd="1" destOrd="0" presId="urn:microsoft.com/office/officeart/2005/8/layout/hProcess11"/>
    <dgm:cxn modelId="{0CD44C27-7DB7-42BD-90A2-F1B322A2CB66}" type="presParOf" srcId="{4423D7CF-3FB2-4F3E-8634-3887E0DA9B69}" destId="{6A02C654-8CFB-4B9D-A170-DDCA785336B3}" srcOrd="2" destOrd="0" presId="urn:microsoft.com/office/officeart/2005/8/layout/hProcess11"/>
    <dgm:cxn modelId="{0A3A231F-3A44-43DE-BA55-3FD1C276DA81}" type="presParOf" srcId="{F844C402-40AC-401D-AD77-9D2F3C9005A5}" destId="{3E7E119E-A4B8-47F2-81E2-72F2A3DD43B6}" srcOrd="1" destOrd="0" presId="urn:microsoft.com/office/officeart/2005/8/layout/hProcess11"/>
    <dgm:cxn modelId="{5FDF7443-868B-4FC8-A84D-602A8474D3F9}" type="presParOf" srcId="{F844C402-40AC-401D-AD77-9D2F3C9005A5}" destId="{0B92353F-2E46-4C39-BBC2-A553F1F5F44D}" srcOrd="2" destOrd="0" presId="urn:microsoft.com/office/officeart/2005/8/layout/hProcess11"/>
    <dgm:cxn modelId="{1772AACB-AE74-4FC6-A2DA-9F295AF445F2}" type="presParOf" srcId="{0B92353F-2E46-4C39-BBC2-A553F1F5F44D}" destId="{0D8AEB00-C873-4BCF-AD6B-E63294A837A7}" srcOrd="0" destOrd="0" presId="urn:microsoft.com/office/officeart/2005/8/layout/hProcess11"/>
    <dgm:cxn modelId="{D34E8B0C-8E09-481F-843A-4B4D4890C871}" type="presParOf" srcId="{0B92353F-2E46-4C39-BBC2-A553F1F5F44D}" destId="{F60FBEEB-F7C2-4B87-9999-B93F839B5C16}" srcOrd="1" destOrd="0" presId="urn:microsoft.com/office/officeart/2005/8/layout/hProcess11"/>
    <dgm:cxn modelId="{D00B4570-6AFA-461C-B836-A9B23981AEA9}" type="presParOf" srcId="{0B92353F-2E46-4C39-BBC2-A553F1F5F44D}" destId="{87CDB4C0-3236-4CB0-9867-2A45984B862E}" srcOrd="2" destOrd="0" presId="urn:microsoft.com/office/officeart/2005/8/layout/hProcess11"/>
    <dgm:cxn modelId="{B1C06789-9EAF-4147-AFDD-CC7C2B07EBAE}" type="presParOf" srcId="{F844C402-40AC-401D-AD77-9D2F3C9005A5}" destId="{8ABEC3FC-0405-4578-8FC7-A5D67A3CCCE4}" srcOrd="3" destOrd="0" presId="urn:microsoft.com/office/officeart/2005/8/layout/hProcess11"/>
    <dgm:cxn modelId="{58D1539B-51F2-4D47-910D-F88E90BD4FD3}" type="presParOf" srcId="{F844C402-40AC-401D-AD77-9D2F3C9005A5}" destId="{28E81A13-9D9B-4CBE-8FE3-A40A57703642}" srcOrd="4" destOrd="0" presId="urn:microsoft.com/office/officeart/2005/8/layout/hProcess11"/>
    <dgm:cxn modelId="{26058105-3623-4E58-A609-52673214E78B}" type="presParOf" srcId="{28E81A13-9D9B-4CBE-8FE3-A40A57703642}" destId="{27E23C20-50F7-422C-B7DF-946008F9DC7A}" srcOrd="0" destOrd="0" presId="urn:microsoft.com/office/officeart/2005/8/layout/hProcess11"/>
    <dgm:cxn modelId="{5EE91D9A-1746-4841-BEE4-9EB0EFC2A828}" type="presParOf" srcId="{28E81A13-9D9B-4CBE-8FE3-A40A57703642}" destId="{F4073190-119E-487A-A023-72412ADB3FA6}" srcOrd="1" destOrd="0" presId="urn:microsoft.com/office/officeart/2005/8/layout/hProcess11"/>
    <dgm:cxn modelId="{F702501D-CC57-4509-80C5-12A42E3D6938}" type="presParOf" srcId="{28E81A13-9D9B-4CBE-8FE3-A40A57703642}" destId="{C3E02D7F-1D1B-44E4-AB8A-C3C85AA5BCA4}" srcOrd="2" destOrd="0" presId="urn:microsoft.com/office/officeart/2005/8/layout/hProcess11"/>
    <dgm:cxn modelId="{21FE5886-7F88-486F-9FEB-708A5CA00499}" type="presParOf" srcId="{F844C402-40AC-401D-AD77-9D2F3C9005A5}" destId="{19C1C1B8-1279-4508-8534-25D8124DBC9D}" srcOrd="5" destOrd="0" presId="urn:microsoft.com/office/officeart/2005/8/layout/hProcess11"/>
    <dgm:cxn modelId="{60AAC914-D07B-450C-881D-159F3FCB3A4F}" type="presParOf" srcId="{F844C402-40AC-401D-AD77-9D2F3C9005A5}" destId="{F56712E7-90A4-4182-BBB7-25859CAACB84}" srcOrd="6" destOrd="0" presId="urn:microsoft.com/office/officeart/2005/8/layout/hProcess11"/>
    <dgm:cxn modelId="{CFD1069A-8D9B-4343-B6D3-4B64185241CC}" type="presParOf" srcId="{F56712E7-90A4-4182-BBB7-25859CAACB84}" destId="{9A90D20B-28E0-4412-8515-7EADFCA55FD6}" srcOrd="0" destOrd="0" presId="urn:microsoft.com/office/officeart/2005/8/layout/hProcess11"/>
    <dgm:cxn modelId="{2E3D7D43-8D7F-41D5-9789-46817B9EE664}" type="presParOf" srcId="{F56712E7-90A4-4182-BBB7-25859CAACB84}" destId="{F4FC71DE-322A-46D2-881B-06ACA732A1F1}" srcOrd="1" destOrd="0" presId="urn:microsoft.com/office/officeart/2005/8/layout/hProcess11"/>
    <dgm:cxn modelId="{03E78D06-4C88-4F67-BB6A-8E4EFF869EC3}" type="presParOf" srcId="{F56712E7-90A4-4182-BBB7-25859CAACB84}" destId="{8BF60311-B3CF-4C71-9391-9A4DC12D80CA}" srcOrd="2" destOrd="0" presId="urn:microsoft.com/office/officeart/2005/8/layout/hProcess11"/>
    <dgm:cxn modelId="{D612955F-D05F-41B2-BACD-F854D57DAC97}" type="presParOf" srcId="{F844C402-40AC-401D-AD77-9D2F3C9005A5}" destId="{DE16E505-00BB-4D9E-9794-3A2A320D2875}" srcOrd="7" destOrd="0" presId="urn:microsoft.com/office/officeart/2005/8/layout/hProcess11"/>
    <dgm:cxn modelId="{E014BE41-8EDF-4B7A-A000-02F93A470BE4}" type="presParOf" srcId="{F844C402-40AC-401D-AD77-9D2F3C9005A5}" destId="{4FF52799-2A25-42C8-80A5-DBE4B784F07C}" srcOrd="8" destOrd="0" presId="urn:microsoft.com/office/officeart/2005/8/layout/hProcess11"/>
    <dgm:cxn modelId="{CC87E294-5333-435A-B442-9EC70CD4B9E4}" type="presParOf" srcId="{4FF52799-2A25-42C8-80A5-DBE4B784F07C}" destId="{DC597184-C4E9-4751-AEAC-B2E86A4843FF}" srcOrd="0" destOrd="0" presId="urn:microsoft.com/office/officeart/2005/8/layout/hProcess11"/>
    <dgm:cxn modelId="{102F0E28-EDE7-41E8-98A3-93B278229794}" type="presParOf" srcId="{4FF52799-2A25-42C8-80A5-DBE4B784F07C}" destId="{6E03029E-C66E-4218-9E9E-61EE5AE23CD4}" srcOrd="1" destOrd="0" presId="urn:microsoft.com/office/officeart/2005/8/layout/hProcess11"/>
    <dgm:cxn modelId="{D822CA7A-108C-40F7-B756-914E2998C10D}" type="presParOf" srcId="{4FF52799-2A25-42C8-80A5-DBE4B784F07C}" destId="{AC4163F2-6244-4733-8952-5EEA0A760DBD}" srcOrd="2" destOrd="0" presId="urn:microsoft.com/office/officeart/2005/8/layout/hProcess11"/>
    <dgm:cxn modelId="{5220D244-6A8E-4887-9017-1B78BDF8F582}" type="presParOf" srcId="{F844C402-40AC-401D-AD77-9D2F3C9005A5}" destId="{8F30642B-0292-40DB-8BF6-02113CC995E9}" srcOrd="9" destOrd="0" presId="urn:microsoft.com/office/officeart/2005/8/layout/hProcess11"/>
    <dgm:cxn modelId="{FE021582-32D2-4B8D-8E6D-856985F61748}" type="presParOf" srcId="{F844C402-40AC-401D-AD77-9D2F3C9005A5}" destId="{8851C784-86E1-4F05-BC38-8452F5163DEC}" srcOrd="10" destOrd="0" presId="urn:microsoft.com/office/officeart/2005/8/layout/hProcess11"/>
    <dgm:cxn modelId="{315D2D7C-C337-4E6F-AAA2-D9475884C86D}" type="presParOf" srcId="{8851C784-86E1-4F05-BC38-8452F5163DEC}" destId="{5F5F3477-FFEF-4385-9E6B-93122EF5017E}" srcOrd="0" destOrd="0" presId="urn:microsoft.com/office/officeart/2005/8/layout/hProcess11"/>
    <dgm:cxn modelId="{19E60F2B-DF96-476C-8124-93026E9F2A18}" type="presParOf" srcId="{8851C784-86E1-4F05-BC38-8452F5163DEC}" destId="{AFCE2A60-9D11-4FB7-AC85-DEB1BD3C3925}" srcOrd="1" destOrd="0" presId="urn:microsoft.com/office/officeart/2005/8/layout/hProcess11"/>
    <dgm:cxn modelId="{B81DCA7D-D6E5-44AD-AC33-2DB7C69CB22D}" type="presParOf" srcId="{8851C784-86E1-4F05-BC38-8452F5163DEC}" destId="{06FFBFBE-3E61-4EC6-9758-6E0487F72ACB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35578-7166-4A58-98EA-A546193F886D}">
      <dsp:nvSpPr>
        <dsp:cNvPr id="0" name=""/>
        <dsp:cNvSpPr/>
      </dsp:nvSpPr>
      <dsp:spPr>
        <a:xfrm>
          <a:off x="0" y="1440179"/>
          <a:ext cx="12017829" cy="192024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0A7265-89F0-4AE1-B844-EACA480A0D5C}">
      <dsp:nvSpPr>
        <dsp:cNvPr id="0" name=""/>
        <dsp:cNvSpPr/>
      </dsp:nvSpPr>
      <dsp:spPr>
        <a:xfrm>
          <a:off x="2970" y="0"/>
          <a:ext cx="17296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1/28: OMB freeze memo released</a:t>
          </a:r>
        </a:p>
      </dsp:txBody>
      <dsp:txXfrm>
        <a:off x="2970" y="0"/>
        <a:ext cx="1729616" cy="1920240"/>
      </dsp:txXfrm>
    </dsp:sp>
    <dsp:sp modelId="{E94B539E-44BD-45F4-A6AC-82B7AD5F8C94}">
      <dsp:nvSpPr>
        <dsp:cNvPr id="0" name=""/>
        <dsp:cNvSpPr/>
      </dsp:nvSpPr>
      <dsp:spPr>
        <a:xfrm>
          <a:off x="627749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AEB00-C873-4BCF-AD6B-E63294A837A7}">
      <dsp:nvSpPr>
        <dsp:cNvPr id="0" name=""/>
        <dsp:cNvSpPr/>
      </dsp:nvSpPr>
      <dsp:spPr>
        <a:xfrm>
          <a:off x="1819068" y="2880359"/>
          <a:ext cx="17296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1/29: Access to PMS shutdown; FAQ doc released</a:t>
          </a:r>
        </a:p>
      </dsp:txBody>
      <dsp:txXfrm>
        <a:off x="1819068" y="2880359"/>
        <a:ext cx="1729616" cy="1920240"/>
      </dsp:txXfrm>
    </dsp:sp>
    <dsp:sp modelId="{F60FBEEB-F7C2-4B87-9999-B93F839B5C16}">
      <dsp:nvSpPr>
        <dsp:cNvPr id="0" name=""/>
        <dsp:cNvSpPr/>
      </dsp:nvSpPr>
      <dsp:spPr>
        <a:xfrm>
          <a:off x="2443846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23C20-50F7-422C-B7DF-946008F9DC7A}">
      <dsp:nvSpPr>
        <dsp:cNvPr id="0" name=""/>
        <dsp:cNvSpPr/>
      </dsp:nvSpPr>
      <dsp:spPr>
        <a:xfrm>
          <a:off x="3635165" y="0"/>
          <a:ext cx="17296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1/30: OMB memo rescinded</a:t>
          </a:r>
        </a:p>
      </dsp:txBody>
      <dsp:txXfrm>
        <a:off x="3635165" y="0"/>
        <a:ext cx="1729616" cy="1920240"/>
      </dsp:txXfrm>
    </dsp:sp>
    <dsp:sp modelId="{F4073190-119E-487A-A023-72412ADB3FA6}">
      <dsp:nvSpPr>
        <dsp:cNvPr id="0" name=""/>
        <dsp:cNvSpPr/>
      </dsp:nvSpPr>
      <dsp:spPr>
        <a:xfrm>
          <a:off x="4259944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90D20B-28E0-4412-8515-7EADFCA55FD6}">
      <dsp:nvSpPr>
        <dsp:cNvPr id="0" name=""/>
        <dsp:cNvSpPr/>
      </dsp:nvSpPr>
      <dsp:spPr>
        <a:xfrm>
          <a:off x="5451263" y="2880359"/>
          <a:ext cx="17296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5451263" y="2880359"/>
        <a:ext cx="1729616" cy="1920240"/>
      </dsp:txXfrm>
    </dsp:sp>
    <dsp:sp modelId="{F4FC71DE-322A-46D2-881B-06ACA732A1F1}">
      <dsp:nvSpPr>
        <dsp:cNvPr id="0" name=""/>
        <dsp:cNvSpPr/>
      </dsp:nvSpPr>
      <dsp:spPr>
        <a:xfrm>
          <a:off x="6076041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97184-C4E9-4751-AEAC-B2E86A4843FF}">
      <dsp:nvSpPr>
        <dsp:cNvPr id="0" name=""/>
        <dsp:cNvSpPr/>
      </dsp:nvSpPr>
      <dsp:spPr>
        <a:xfrm>
          <a:off x="7267361" y="0"/>
          <a:ext cx="17296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2/7: NIH NOT capping F&amp;A at 15%</a:t>
          </a:r>
        </a:p>
      </dsp:txBody>
      <dsp:txXfrm>
        <a:off x="7267361" y="0"/>
        <a:ext cx="1729616" cy="1920240"/>
      </dsp:txXfrm>
    </dsp:sp>
    <dsp:sp modelId="{6E03029E-C66E-4218-9E9E-61EE5AE23CD4}">
      <dsp:nvSpPr>
        <dsp:cNvPr id="0" name=""/>
        <dsp:cNvSpPr/>
      </dsp:nvSpPr>
      <dsp:spPr>
        <a:xfrm>
          <a:off x="7892139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F3477-FFEF-4385-9E6B-93122EF5017E}">
      <dsp:nvSpPr>
        <dsp:cNvPr id="0" name=""/>
        <dsp:cNvSpPr/>
      </dsp:nvSpPr>
      <dsp:spPr>
        <a:xfrm>
          <a:off x="5435800" y="2880359"/>
          <a:ext cx="1729616" cy="192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2/3: Federal Judge grants TRO on freeze</a:t>
          </a:r>
        </a:p>
      </dsp:txBody>
      <dsp:txXfrm>
        <a:off x="5435800" y="2880359"/>
        <a:ext cx="1729616" cy="1920240"/>
      </dsp:txXfrm>
    </dsp:sp>
    <dsp:sp modelId="{AFCE2A60-9D11-4FB7-AC85-DEB1BD3C3925}">
      <dsp:nvSpPr>
        <dsp:cNvPr id="0" name=""/>
        <dsp:cNvSpPr/>
      </dsp:nvSpPr>
      <dsp:spPr>
        <a:xfrm>
          <a:off x="9708237" y="2160269"/>
          <a:ext cx="480060" cy="480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A00E0-8A82-468F-9B2B-F8EB4AB6399D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C4D65-DA11-4126-9556-9310B8956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77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F7AD5-1E06-481F-9C05-C3A40CB42C6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F22EF-CF13-4EA3-BA93-BBE40C153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235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2192000" cy="1194329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2800" y="3733800"/>
            <a:ext cx="10566400" cy="1219200"/>
          </a:xfrm>
        </p:spPr>
        <p:txBody>
          <a:bodyPr anchor="b"/>
          <a:lstStyle>
            <a:lvl1pPr algn="ctr">
              <a:defRPr sz="3600">
                <a:solidFill>
                  <a:srgbClr val="C8102E"/>
                </a:solidFill>
              </a:defRPr>
            </a:lvl1pPr>
          </a:lstStyle>
          <a:p>
            <a:r>
              <a:rPr lang="en-US"/>
              <a:t>Click here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34240"/>
            <a:ext cx="87376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20"/>
          <a:stretch/>
        </p:blipFill>
        <p:spPr>
          <a:xfrm>
            <a:off x="4344455" y="358251"/>
            <a:ext cx="3299890" cy="268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282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981200"/>
            <a:ext cx="10138129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71600"/>
            <a:ext cx="1016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C8102E"/>
                </a:solidFill>
              </a:defRPr>
            </a:lvl1pPr>
          </a:lstStyle>
          <a:p>
            <a:pPr lvl="0"/>
            <a:r>
              <a:rPr lang="en-US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5786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6783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151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2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09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197600" y="3810001"/>
            <a:ext cx="53848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224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352550"/>
            <a:ext cx="512731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1992312"/>
            <a:ext cx="51273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88568" y="1352550"/>
            <a:ext cx="5084233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C8102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88568" y="1992312"/>
            <a:ext cx="50842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40080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0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0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24840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C810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effectLst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6340476"/>
            <a:ext cx="121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6A6A54-2A6B-4242-B691-C4DE4231F394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5200" y="63246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2FED1A7-FB98-43FD-AA3D-E7C3EC56B2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200" y="381000"/>
            <a:ext cx="678610" cy="118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7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6" r:id="rId3"/>
    <p:sldLayoutId id="2147483661" r:id="rId4"/>
    <p:sldLayoutId id="2147483665" r:id="rId5"/>
    <p:sldLayoutId id="2147483662" r:id="rId6"/>
    <p:sldLayoutId id="2147483663" r:id="rId7"/>
    <p:sldLayoutId id="2147483664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Research and Innovation Partnerships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0" dirty="0"/>
              <a:t>Current Operations Updates</a:t>
            </a:r>
          </a:p>
        </p:txBody>
      </p:sp>
    </p:spTree>
    <p:extLst>
      <p:ext uri="{BB962C8B-B14F-4D97-AF65-F5344CB8AC3E}">
        <p14:creationId xmlns:p14="http://schemas.microsoft.com/office/powerpoint/2010/main" val="2392491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8F734-E3F2-E893-4CD2-F44C5152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829800" cy="46482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/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AD50-C9FA-1603-D0C3-81E164F1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	</a:t>
            </a:r>
          </a:p>
        </p:txBody>
      </p:sp>
      <p:pic>
        <p:nvPicPr>
          <p:cNvPr id="6" name="Picture 5" descr="A group of people dancing in a room&#10;&#10;Description automatically generated">
            <a:extLst>
              <a:ext uri="{FF2B5EF4-FFF2-40B4-BE49-F238E27FC236}">
                <a16:creationId xmlns:a16="http://schemas.microsoft.com/office/drawing/2014/main" id="{1DE19496-3DB5-8AF8-4A04-F1555F3593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8" r="16418" b="3846"/>
          <a:stretch/>
        </p:blipFill>
        <p:spPr>
          <a:xfrm>
            <a:off x="9242890" y="4114800"/>
            <a:ext cx="2057400" cy="1904999"/>
          </a:xfrm>
          <a:prstGeom prst="rect">
            <a:avLst/>
          </a:prstGeom>
        </p:spPr>
      </p:pic>
      <p:pic>
        <p:nvPicPr>
          <p:cNvPr id="9" name="Picture 8" descr="A group of people standing in a room with books&#10;&#10;Description automatically generated">
            <a:extLst>
              <a:ext uri="{FF2B5EF4-FFF2-40B4-BE49-F238E27FC236}">
                <a16:creationId xmlns:a16="http://schemas.microsoft.com/office/drawing/2014/main" id="{0B21CCA4-4445-EBED-EB26-283936FEF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1" r="15370"/>
          <a:stretch/>
        </p:blipFill>
        <p:spPr>
          <a:xfrm>
            <a:off x="7185490" y="4114800"/>
            <a:ext cx="2057400" cy="1905000"/>
          </a:xfrm>
          <a:prstGeom prst="rect">
            <a:avLst/>
          </a:prstGeom>
        </p:spPr>
      </p:pic>
      <p:pic>
        <p:nvPicPr>
          <p:cNvPr id="13" name="Picture 12" descr="A person and person in a vegetable garden&#10;&#10;Description automatically generated">
            <a:extLst>
              <a:ext uri="{FF2B5EF4-FFF2-40B4-BE49-F238E27FC236}">
                <a16:creationId xmlns:a16="http://schemas.microsoft.com/office/drawing/2014/main" id="{580E7A28-1080-A634-5DD4-D459CFE071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2" r="17732"/>
          <a:stretch/>
        </p:blipFill>
        <p:spPr>
          <a:xfrm>
            <a:off x="5131232" y="4114800"/>
            <a:ext cx="2057400" cy="1905001"/>
          </a:xfrm>
          <a:prstGeom prst="rect">
            <a:avLst/>
          </a:prstGeom>
        </p:spPr>
      </p:pic>
      <p:pic>
        <p:nvPicPr>
          <p:cNvPr id="14" name="Picture 13" descr="A person in a lab coat standing next to a machine&#10;&#10;Description automatically generated">
            <a:extLst>
              <a:ext uri="{FF2B5EF4-FFF2-40B4-BE49-F238E27FC236}">
                <a16:creationId xmlns:a16="http://schemas.microsoft.com/office/drawing/2014/main" id="{E7782D49-FF45-BC55-890F-A63234D8F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3" r="201"/>
          <a:stretch/>
        </p:blipFill>
        <p:spPr>
          <a:xfrm>
            <a:off x="1016432" y="4114800"/>
            <a:ext cx="2057400" cy="1904999"/>
          </a:xfrm>
          <a:prstGeom prst="rect">
            <a:avLst/>
          </a:prstGeom>
        </p:spPr>
      </p:pic>
      <p:pic>
        <p:nvPicPr>
          <p:cNvPr id="15" name="Picture 14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A98DDAE0-CD94-BB13-0F56-BA4028C4FC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0" r="12665"/>
          <a:stretch/>
        </p:blipFill>
        <p:spPr>
          <a:xfrm>
            <a:off x="3073832" y="4114800"/>
            <a:ext cx="20574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03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6B607A-D65D-85DC-7D42-E3DDFF11A5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9744072"/>
              </p:ext>
            </p:extLst>
          </p:nvPr>
        </p:nvGraphicFramePr>
        <p:xfrm>
          <a:off x="-1" y="1219200"/>
          <a:ext cx="12017829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A43B470-0DC5-0B16-75E9-407DA3A8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Landscape: Evolving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0AEF49-5E85-DB04-A9AD-81D39F4AC66B}"/>
              </a:ext>
            </a:extLst>
          </p:cNvPr>
          <p:cNvGrpSpPr/>
          <p:nvPr/>
        </p:nvGrpSpPr>
        <p:grpSpPr>
          <a:xfrm>
            <a:off x="9207500" y="4160520"/>
            <a:ext cx="1506103" cy="1859280"/>
            <a:chOff x="4733348" y="2788920"/>
            <a:chExt cx="1506103" cy="185928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5A6D7F-FA78-C7F7-9C3B-65422B53887A}"/>
                </a:ext>
              </a:extLst>
            </p:cNvPr>
            <p:cNvSpPr/>
            <p:nvPr/>
          </p:nvSpPr>
          <p:spPr>
            <a:xfrm>
              <a:off x="4733348" y="2788920"/>
              <a:ext cx="1506103" cy="18592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E84EF7-D87C-35A6-C93C-4AE50C81670B}"/>
                </a:ext>
              </a:extLst>
            </p:cNvPr>
            <p:cNvSpPr txBox="1"/>
            <p:nvPr/>
          </p:nvSpPr>
          <p:spPr>
            <a:xfrm>
              <a:off x="4733348" y="2788920"/>
              <a:ext cx="1506103" cy="18592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5128" tIns="135128" rIns="135128" bIns="135128" numCol="1" spcCol="1270" anchor="t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900" kern="1200" dirty="0"/>
                <a:t>2/10: Federal Judge grants TRO on CAP; NIU Party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2073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Funding Portfolio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7DD81B78-F29D-6D5B-5E20-70233935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11">
            <a:extLst>
              <a:ext uri="{FF2B5EF4-FFF2-40B4-BE49-F238E27FC236}">
                <a16:creationId xmlns:a16="http://schemas.microsoft.com/office/drawing/2014/main" id="{E4D174D3-4BCA-12A5-6135-E4A115D8BA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678438"/>
              </p:ext>
            </p:extLst>
          </p:nvPr>
        </p:nvGraphicFramePr>
        <p:xfrm>
          <a:off x="1591353" y="2013735"/>
          <a:ext cx="9009294" cy="323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549">
                  <a:extLst>
                    <a:ext uri="{9D8B030D-6E8A-4147-A177-3AD203B41FA5}">
                      <a16:colId xmlns:a16="http://schemas.microsoft.com/office/drawing/2014/main" val="2809326016"/>
                    </a:ext>
                  </a:extLst>
                </a:gridCol>
                <a:gridCol w="1501549">
                  <a:extLst>
                    <a:ext uri="{9D8B030D-6E8A-4147-A177-3AD203B41FA5}">
                      <a16:colId xmlns:a16="http://schemas.microsoft.com/office/drawing/2014/main" val="1214829885"/>
                    </a:ext>
                  </a:extLst>
                </a:gridCol>
                <a:gridCol w="1501549">
                  <a:extLst>
                    <a:ext uri="{9D8B030D-6E8A-4147-A177-3AD203B41FA5}">
                      <a16:colId xmlns:a16="http://schemas.microsoft.com/office/drawing/2014/main" val="3258509849"/>
                    </a:ext>
                  </a:extLst>
                </a:gridCol>
                <a:gridCol w="1501549">
                  <a:extLst>
                    <a:ext uri="{9D8B030D-6E8A-4147-A177-3AD203B41FA5}">
                      <a16:colId xmlns:a16="http://schemas.microsoft.com/office/drawing/2014/main" val="73745667"/>
                    </a:ext>
                  </a:extLst>
                </a:gridCol>
                <a:gridCol w="1501549">
                  <a:extLst>
                    <a:ext uri="{9D8B030D-6E8A-4147-A177-3AD203B41FA5}">
                      <a16:colId xmlns:a16="http://schemas.microsoft.com/office/drawing/2014/main" val="1513807512"/>
                    </a:ext>
                  </a:extLst>
                </a:gridCol>
                <a:gridCol w="1501549">
                  <a:extLst>
                    <a:ext uri="{9D8B030D-6E8A-4147-A177-3AD203B41FA5}">
                      <a16:colId xmlns:a16="http://schemas.microsoft.com/office/drawing/2014/main" val="1799693670"/>
                    </a:ext>
                  </a:extLst>
                </a:gridCol>
              </a:tblGrid>
              <a:tr h="532952">
                <a:tc>
                  <a:txBody>
                    <a:bodyPr/>
                    <a:lstStyle/>
                    <a:p>
                      <a:r>
                        <a:rPr lang="en-US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FY19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921617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r>
                        <a:rPr lang="en-US" dirty="0"/>
                        <a:t>DoD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40220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r>
                        <a:rPr lang="en-US" dirty="0"/>
                        <a:t>DOE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3,536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2,820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362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r>
                        <a:rPr lang="en-US" dirty="0"/>
                        <a:t>HHS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1,275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703267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r>
                        <a:rPr lang="en-US" dirty="0"/>
                        <a:t>NSF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3,106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2,741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956194"/>
                  </a:ext>
                </a:extLst>
              </a:tr>
              <a:tr h="540354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2,445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1,905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2,070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2,263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2,394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18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12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pond with a fountain in the middle of a city&#10;&#10;Description automatically generated">
            <a:extLst>
              <a:ext uri="{FF2B5EF4-FFF2-40B4-BE49-F238E27FC236}">
                <a16:creationId xmlns:a16="http://schemas.microsoft.com/office/drawing/2014/main" id="{97F4D6DD-759D-980D-CE1D-1BABAD136D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76375"/>
            <a:ext cx="5786197" cy="3251029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5796E6A-389F-85B7-1438-0283148D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Costs</a:t>
            </a: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AA3E5A42-1A3C-374D-4578-2A801748737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7913553"/>
              </p:ext>
            </p:extLst>
          </p:nvPr>
        </p:nvGraphicFramePr>
        <p:xfrm>
          <a:off x="6567469" y="3719244"/>
          <a:ext cx="5384800" cy="2153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433862329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3817929847"/>
                    </a:ext>
                  </a:extLst>
                </a:gridCol>
              </a:tblGrid>
              <a:tr h="400807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928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Organized Research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97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Instruction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9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Sponsored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32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Off-Campus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578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97687E-0AC3-4221-EB4F-02B471DF1F99}"/>
              </a:ext>
            </a:extLst>
          </p:cNvPr>
          <p:cNvSpPr txBox="1"/>
          <p:nvPr/>
        </p:nvSpPr>
        <p:spPr>
          <a:xfrm>
            <a:off x="6526725" y="1747563"/>
            <a:ext cx="54662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Facilities and Administrative costs, aka indirect costs, are those expenditures or costs that are not readily identifiable with a particular project or activity, but are necessary to the general operation of the university and the conduct of its activities. </a:t>
            </a:r>
          </a:p>
        </p:txBody>
      </p:sp>
    </p:spTree>
    <p:extLst>
      <p:ext uri="{BB962C8B-B14F-4D97-AF65-F5344CB8AC3E}">
        <p14:creationId xmlns:p14="http://schemas.microsoft.com/office/powerpoint/2010/main" val="325531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05F1BE2-09E8-17A7-F07F-3D15FEC43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Identify all programs funding sources</a:t>
            </a:r>
          </a:p>
          <a:p>
            <a:pPr>
              <a:buFontTx/>
              <a:buChar char="-"/>
            </a:pPr>
            <a:r>
              <a:rPr lang="en-US" dirty="0"/>
              <a:t>Connect with PIs to learn about current status and challenges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Develop and Expand Partnerships (Internal and External)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Nurture Entrepreneurial Mindset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Improve Operational Effectiveness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Increase Brand Awareness (Internal and External)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AD50-C9FA-1603-D0C3-81E164F1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Measures</a:t>
            </a:r>
          </a:p>
        </p:txBody>
      </p:sp>
      <p:pic>
        <p:nvPicPr>
          <p:cNvPr id="4" name="Picture 3" descr="A person and person in a vegetable garden&#10;&#10;Description automatically generated">
            <a:extLst>
              <a:ext uri="{FF2B5EF4-FFF2-40B4-BE49-F238E27FC236}">
                <a16:creationId xmlns:a16="http://schemas.microsoft.com/office/drawing/2014/main" id="{78BE2559-C4DF-27BE-4EBE-347F40BDA8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35244" y="3266573"/>
            <a:ext cx="4798200" cy="3200400"/>
          </a:xfrm>
          <a:prstGeom prst="rect">
            <a:avLst/>
          </a:prstGeom>
        </p:spPr>
      </p:pic>
      <p:pic>
        <p:nvPicPr>
          <p:cNvPr id="5" name="Picture 4" descr="A group of people standing in a room with books&#10;&#10;Description automatically generated">
            <a:extLst>
              <a:ext uri="{FF2B5EF4-FFF2-40B4-BE49-F238E27FC236}">
                <a16:creationId xmlns:a16="http://schemas.microsoft.com/office/drawing/2014/main" id="{437782A1-FB4F-AAD5-5D72-F63329ADDC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1456" y="3578216"/>
            <a:ext cx="4598276" cy="3200400"/>
          </a:xfrm>
          <a:prstGeom prst="rect">
            <a:avLst/>
          </a:prstGeom>
        </p:spPr>
      </p:pic>
      <p:pic>
        <p:nvPicPr>
          <p:cNvPr id="6" name="Picture 5" descr="A group of people dancing in a room&#10;&#10;Description automatically generated">
            <a:extLst>
              <a:ext uri="{FF2B5EF4-FFF2-40B4-BE49-F238E27FC236}">
                <a16:creationId xmlns:a16="http://schemas.microsoft.com/office/drawing/2014/main" id="{927E5225-A030-9A9F-C9AC-4D00662915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02998" y="3445042"/>
            <a:ext cx="4798201" cy="3200400"/>
          </a:xfrm>
          <a:prstGeom prst="rect">
            <a:avLst/>
          </a:prstGeom>
        </p:spPr>
      </p:pic>
      <p:pic>
        <p:nvPicPr>
          <p:cNvPr id="7" name="Picture 6" descr="A person in a lab coat standing next to a machine&#10;&#10;Description automatically generated">
            <a:extLst>
              <a:ext uri="{FF2B5EF4-FFF2-40B4-BE49-F238E27FC236}">
                <a16:creationId xmlns:a16="http://schemas.microsoft.com/office/drawing/2014/main" id="{9C40B824-F9F6-7D12-DD7F-3E8C16CF13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43200"/>
            <a:ext cx="4798257" cy="3200400"/>
          </a:xfrm>
          <a:prstGeom prst="rect">
            <a:avLst/>
          </a:prstGeom>
        </p:spPr>
      </p:pic>
      <p:pic>
        <p:nvPicPr>
          <p:cNvPr id="8" name="Picture 7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AE11C6A6-3C41-7038-BE38-D568E4550E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0257" y="3621505"/>
            <a:ext cx="4798257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7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94A62FB-97EA-9E78-7AD5-35315987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104648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Partnering with Advancement, Academic Affairs, and OERD to help PIs identify diversified funding streams</a:t>
            </a:r>
          </a:p>
          <a:p>
            <a:pPr>
              <a:buFontTx/>
              <a:buChar char="-"/>
            </a:pPr>
            <a:r>
              <a:rPr lang="en-US" dirty="0"/>
              <a:t>Employing a rapid research development </a:t>
            </a:r>
            <a:r>
              <a:rPr lang="en-US" dirty="0" err="1"/>
              <a:t>methodology</a:t>
            </a:r>
            <a:r>
              <a:rPr lang="en-US" dirty="0" err="1">
                <a:solidFill>
                  <a:schemeClr val="bg1"/>
                </a:solidFill>
              </a:rPr>
              <a:t>re</a:t>
            </a:r>
            <a:r>
              <a:rPr lang="en-US" dirty="0">
                <a:solidFill>
                  <a:schemeClr val="bg1"/>
                </a:solidFill>
              </a:rPr>
              <a:t> Entrepreneurial Mindset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Improve Operational Effectiveness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Increase Brand Awareness (Internal and External)</a:t>
            </a:r>
          </a:p>
          <a:p>
            <a:endParaRPr lang="en-US" dirty="0"/>
          </a:p>
        </p:txBody>
      </p:sp>
      <p:pic>
        <p:nvPicPr>
          <p:cNvPr id="9" name="Picture 8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C637008E-B759-AC8B-23C0-A1AAB31BFC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4798257" cy="32004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7F0AD50-C9FA-1603-D0C3-81E164F1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Measures</a:t>
            </a:r>
          </a:p>
        </p:txBody>
      </p:sp>
      <p:pic>
        <p:nvPicPr>
          <p:cNvPr id="4" name="Picture 3" descr="A person and person in a vegetable garden&#10;&#10;Description automatically generated">
            <a:extLst>
              <a:ext uri="{FF2B5EF4-FFF2-40B4-BE49-F238E27FC236}">
                <a16:creationId xmlns:a16="http://schemas.microsoft.com/office/drawing/2014/main" id="{5112FAB8-A219-3177-B40D-F98608BB0B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8761" y="3229389"/>
            <a:ext cx="4798200" cy="3200400"/>
          </a:xfrm>
          <a:prstGeom prst="rect">
            <a:avLst/>
          </a:prstGeom>
        </p:spPr>
      </p:pic>
      <p:pic>
        <p:nvPicPr>
          <p:cNvPr id="5" name="Picture 4" descr="A group of people standing in a room with books&#10;&#10;Description automatically generated">
            <a:extLst>
              <a:ext uri="{FF2B5EF4-FFF2-40B4-BE49-F238E27FC236}">
                <a16:creationId xmlns:a16="http://schemas.microsoft.com/office/drawing/2014/main" id="{7DF07BB7-3BD2-7D02-4C46-72BE0A466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90170" y="3225378"/>
            <a:ext cx="4598276" cy="3200400"/>
          </a:xfrm>
          <a:prstGeom prst="rect">
            <a:avLst/>
          </a:prstGeom>
        </p:spPr>
      </p:pic>
      <p:pic>
        <p:nvPicPr>
          <p:cNvPr id="6" name="Picture 5" descr="A group of people dancing in a room&#10;&#10;Description automatically generated">
            <a:extLst>
              <a:ext uri="{FF2B5EF4-FFF2-40B4-BE49-F238E27FC236}">
                <a16:creationId xmlns:a16="http://schemas.microsoft.com/office/drawing/2014/main" id="{E35BAC4A-5061-6626-5DD1-E3DB73B37B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6888" y="3150444"/>
            <a:ext cx="4798201" cy="3200400"/>
          </a:xfrm>
          <a:prstGeom prst="rect">
            <a:avLst/>
          </a:prstGeom>
        </p:spPr>
      </p:pic>
      <p:pic>
        <p:nvPicPr>
          <p:cNvPr id="7" name="Picture 6" descr="A person in a lab coat standing next to a machine&#10;&#10;Description automatically generated">
            <a:extLst>
              <a:ext uri="{FF2B5EF4-FFF2-40B4-BE49-F238E27FC236}">
                <a16:creationId xmlns:a16="http://schemas.microsoft.com/office/drawing/2014/main" id="{3053474F-A1DF-37BC-5E70-69D7A813843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r="14244"/>
          <a:stretch/>
        </p:blipFill>
        <p:spPr>
          <a:xfrm>
            <a:off x="914400" y="2743200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5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8E81FEF-F6FD-D941-F680-A7E0C12B0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Maintain an up-to-date website with current guidance for federal awardees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Improve Operational Effectiveness</a:t>
            </a:r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Increase Brand Awareness (Internal and External)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AD50-C9FA-1603-D0C3-81E164F1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Measures</a:t>
            </a:r>
          </a:p>
        </p:txBody>
      </p:sp>
      <p:pic>
        <p:nvPicPr>
          <p:cNvPr id="4" name="Picture 3" descr="A person and person in a vegetable garden&#10;&#10;Description automatically generated">
            <a:extLst>
              <a:ext uri="{FF2B5EF4-FFF2-40B4-BE49-F238E27FC236}">
                <a16:creationId xmlns:a16="http://schemas.microsoft.com/office/drawing/2014/main" id="{8B8AFE19-E1D9-79CB-E725-04BF73F6A3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2743199"/>
            <a:ext cx="4798200" cy="3200400"/>
          </a:xfrm>
          <a:prstGeom prst="rect">
            <a:avLst/>
          </a:prstGeom>
        </p:spPr>
      </p:pic>
      <p:pic>
        <p:nvPicPr>
          <p:cNvPr id="5" name="Picture 4" descr="A group of people standing in a room with books&#10;&#10;Description automatically generated">
            <a:extLst>
              <a:ext uri="{FF2B5EF4-FFF2-40B4-BE49-F238E27FC236}">
                <a16:creationId xmlns:a16="http://schemas.microsoft.com/office/drawing/2014/main" id="{5724FD60-F2EF-A12F-E3DA-555A087EA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1476" y="3213345"/>
            <a:ext cx="4598276" cy="3200400"/>
          </a:xfrm>
          <a:prstGeom prst="rect">
            <a:avLst/>
          </a:prstGeom>
        </p:spPr>
      </p:pic>
      <p:pic>
        <p:nvPicPr>
          <p:cNvPr id="6" name="Picture 5" descr="A group of people dancing in a room&#10;&#10;Description automatically generated">
            <a:extLst>
              <a:ext uri="{FF2B5EF4-FFF2-40B4-BE49-F238E27FC236}">
                <a16:creationId xmlns:a16="http://schemas.microsoft.com/office/drawing/2014/main" id="{82673D48-20BC-BB50-F36E-40D1702B5D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4080" y="3221367"/>
            <a:ext cx="4798201" cy="3200400"/>
          </a:xfrm>
          <a:prstGeom prst="rect">
            <a:avLst/>
          </a:prstGeom>
        </p:spPr>
      </p:pic>
      <p:pic>
        <p:nvPicPr>
          <p:cNvPr id="9" name="Picture 8" descr="A person in a lab coat standing next to a machine&#10;&#10;Description automatically generated">
            <a:extLst>
              <a:ext uri="{FF2B5EF4-FFF2-40B4-BE49-F238E27FC236}">
                <a16:creationId xmlns:a16="http://schemas.microsoft.com/office/drawing/2014/main" id="{0AA767F3-E7F9-BC9F-6143-DB04A1A0D9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r="14244"/>
          <a:stretch/>
        </p:blipFill>
        <p:spPr>
          <a:xfrm>
            <a:off x="914400" y="3200399"/>
            <a:ext cx="1828800" cy="2743200"/>
          </a:xfrm>
          <a:prstGeom prst="rect">
            <a:avLst/>
          </a:prstGeom>
        </p:spPr>
      </p:pic>
      <p:pic>
        <p:nvPicPr>
          <p:cNvPr id="10" name="Picture 9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64BB7570-6FE4-9BEE-EE29-CCE1819858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r="30943"/>
          <a:stretch/>
        </p:blipFill>
        <p:spPr>
          <a:xfrm>
            <a:off x="3017519" y="3200400"/>
            <a:ext cx="1828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58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96CEC3B-657C-FB48-D714-6FA1BD657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464800" cy="46482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Working with senior leadership to identify priorities:</a:t>
            </a:r>
          </a:p>
          <a:p>
            <a:pPr lvl="1">
              <a:buFontTx/>
              <a:buChar char="-"/>
            </a:pPr>
            <a:r>
              <a:rPr lang="en-US" dirty="0"/>
              <a:t>Centrality of students, centrality of mission, grant status, impact on campus, availability of funding, program track record</a:t>
            </a:r>
          </a:p>
          <a:p>
            <a:pPr lvl="1"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Increase Brand Awareness (Internal and External)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AD50-C9FA-1603-D0C3-81E164F1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Measures</a:t>
            </a:r>
          </a:p>
        </p:txBody>
      </p:sp>
      <p:pic>
        <p:nvPicPr>
          <p:cNvPr id="5" name="Picture 4" descr="A group of people standing in a room with books&#10;&#10;Description automatically generated">
            <a:extLst>
              <a:ext uri="{FF2B5EF4-FFF2-40B4-BE49-F238E27FC236}">
                <a16:creationId xmlns:a16="http://schemas.microsoft.com/office/drawing/2014/main" id="{0B696063-626A-91CD-3B58-9C5681B5BD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22" y="2839401"/>
            <a:ext cx="4460053" cy="3104197"/>
          </a:xfrm>
          <a:prstGeom prst="rect">
            <a:avLst/>
          </a:prstGeom>
        </p:spPr>
      </p:pic>
      <p:pic>
        <p:nvPicPr>
          <p:cNvPr id="6" name="Picture 5" descr="A group of people dancing in a room&#10;&#10;Description automatically generated">
            <a:extLst>
              <a:ext uri="{FF2B5EF4-FFF2-40B4-BE49-F238E27FC236}">
                <a16:creationId xmlns:a16="http://schemas.microsoft.com/office/drawing/2014/main" id="{AA8AD3EC-9BB4-278E-09BC-9E195C5708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6888" y="3150444"/>
            <a:ext cx="4798201" cy="3200400"/>
          </a:xfrm>
          <a:prstGeom prst="rect">
            <a:avLst/>
          </a:prstGeom>
        </p:spPr>
      </p:pic>
      <p:pic>
        <p:nvPicPr>
          <p:cNvPr id="11" name="Picture 10" descr="A person and person in a vegetable garden&#10;&#10;Description automatically generated">
            <a:extLst>
              <a:ext uri="{FF2B5EF4-FFF2-40B4-BE49-F238E27FC236}">
                <a16:creationId xmlns:a16="http://schemas.microsoft.com/office/drawing/2014/main" id="{D5152583-918C-1D6A-A1BB-F3D3EDF1E9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r="30653"/>
          <a:stretch/>
        </p:blipFill>
        <p:spPr>
          <a:xfrm>
            <a:off x="4777627" y="3428999"/>
            <a:ext cx="1676400" cy="2514600"/>
          </a:xfrm>
          <a:prstGeom prst="rect">
            <a:avLst/>
          </a:prstGeom>
        </p:spPr>
      </p:pic>
      <p:pic>
        <p:nvPicPr>
          <p:cNvPr id="15" name="Picture 14" descr="A person in a lab coat standing next to a machine&#10;&#10;Description automatically generated">
            <a:extLst>
              <a:ext uri="{FF2B5EF4-FFF2-40B4-BE49-F238E27FC236}">
                <a16:creationId xmlns:a16="http://schemas.microsoft.com/office/drawing/2014/main" id="{1B33237A-2EE7-F20F-A130-C5BFBBAEDE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r="14244"/>
          <a:stretch/>
        </p:blipFill>
        <p:spPr>
          <a:xfrm>
            <a:off x="914400" y="3429000"/>
            <a:ext cx="1676399" cy="2514599"/>
          </a:xfrm>
          <a:prstGeom prst="rect">
            <a:avLst/>
          </a:prstGeom>
        </p:spPr>
      </p:pic>
      <p:pic>
        <p:nvPicPr>
          <p:cNvPr id="16" name="Picture 15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B99AAA3F-A9B6-3F4A-21C5-D8F4113EDE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r="30943"/>
          <a:stretch/>
        </p:blipFill>
        <p:spPr>
          <a:xfrm>
            <a:off x="2843738" y="3428999"/>
            <a:ext cx="1676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6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8F734-E3F2-E893-4CD2-F44C5152E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6510391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Working with partners from around the country to monitor the situation, contribute to actions when needed, and continue to pursue a broad base of support for our faculty in their research, scholarship and creative activities. </a:t>
            </a:r>
            <a:r>
              <a:rPr lang="en-US" dirty="0">
                <a:solidFill>
                  <a:schemeClr val="bg1"/>
                </a:solidFill>
              </a:rPr>
              <a:t>(Internal and External)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F0AD50-C9FA-1603-D0C3-81E164F1D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Proactive Measures</a:t>
            </a:r>
          </a:p>
        </p:txBody>
      </p:sp>
      <p:pic>
        <p:nvPicPr>
          <p:cNvPr id="6" name="Picture 5" descr="A group of people dancing in a room&#10;&#10;Description automatically generated">
            <a:extLst>
              <a:ext uri="{FF2B5EF4-FFF2-40B4-BE49-F238E27FC236}">
                <a16:creationId xmlns:a16="http://schemas.microsoft.com/office/drawing/2014/main" id="{1DE19496-3DB5-8AF8-4A04-F1555F3593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998" y="2819400"/>
            <a:ext cx="4798201" cy="3200400"/>
          </a:xfrm>
          <a:prstGeom prst="rect">
            <a:avLst/>
          </a:prstGeom>
        </p:spPr>
      </p:pic>
      <p:pic>
        <p:nvPicPr>
          <p:cNvPr id="9" name="Picture 8" descr="A group of people standing in a room with books&#10;&#10;Description automatically generated">
            <a:extLst>
              <a:ext uri="{FF2B5EF4-FFF2-40B4-BE49-F238E27FC236}">
                <a16:creationId xmlns:a16="http://schemas.microsoft.com/office/drawing/2014/main" id="{0B21CCA4-4445-EBED-EB26-283936FEF0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3" r="20457"/>
          <a:stretch/>
        </p:blipFill>
        <p:spPr>
          <a:xfrm>
            <a:off x="5638797" y="4114800"/>
            <a:ext cx="1249680" cy="1874520"/>
          </a:xfrm>
          <a:prstGeom prst="rect">
            <a:avLst/>
          </a:prstGeom>
        </p:spPr>
      </p:pic>
      <p:pic>
        <p:nvPicPr>
          <p:cNvPr id="13" name="Picture 12" descr="A person and person in a vegetable garden&#10;&#10;Description automatically generated">
            <a:extLst>
              <a:ext uri="{FF2B5EF4-FFF2-40B4-BE49-F238E27FC236}">
                <a16:creationId xmlns:a16="http://schemas.microsoft.com/office/drawing/2014/main" id="{580E7A28-1080-A634-5DD4-D459CFE071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0" r="30653"/>
          <a:stretch/>
        </p:blipFill>
        <p:spPr>
          <a:xfrm>
            <a:off x="4063998" y="4114800"/>
            <a:ext cx="1249680" cy="1874520"/>
          </a:xfrm>
          <a:prstGeom prst="rect">
            <a:avLst/>
          </a:prstGeom>
        </p:spPr>
      </p:pic>
      <p:pic>
        <p:nvPicPr>
          <p:cNvPr id="14" name="Picture 13" descr="A person in a lab coat standing next to a machine&#10;&#10;Description automatically generated">
            <a:extLst>
              <a:ext uri="{FF2B5EF4-FFF2-40B4-BE49-F238E27FC236}">
                <a16:creationId xmlns:a16="http://schemas.microsoft.com/office/drawing/2014/main" id="{E7782D49-FF45-BC55-890F-A63234D8F5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90" r="14244"/>
          <a:stretch/>
        </p:blipFill>
        <p:spPr>
          <a:xfrm>
            <a:off x="914400" y="4114800"/>
            <a:ext cx="1249680" cy="1874520"/>
          </a:xfrm>
          <a:prstGeom prst="rect">
            <a:avLst/>
          </a:prstGeom>
        </p:spPr>
      </p:pic>
      <p:pic>
        <p:nvPicPr>
          <p:cNvPr id="15" name="Picture 14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A98DDAE0-CD94-BB13-0F56-BA4028C4FC8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1" r="30943"/>
          <a:stretch/>
        </p:blipFill>
        <p:spPr>
          <a:xfrm>
            <a:off x="2489199" y="4114800"/>
            <a:ext cx="1249680" cy="187452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2A18999-981D-DABE-8078-8A69350577C4}"/>
              </a:ext>
            </a:extLst>
          </p:cNvPr>
          <p:cNvSpPr txBox="1">
            <a:spLocks/>
          </p:cNvSpPr>
          <p:nvPr/>
        </p:nvSpPr>
        <p:spPr>
          <a:xfrm>
            <a:off x="762000" y="1524000"/>
            <a:ext cx="10464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755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353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Research and Innovation Partnerships</vt:lpstr>
      <vt:lpstr>Federal Landscape: Evolving</vt:lpstr>
      <vt:lpstr>Federal Funding Portfolio</vt:lpstr>
      <vt:lpstr>Indirect Costs</vt:lpstr>
      <vt:lpstr>Proactive Measures</vt:lpstr>
      <vt:lpstr>Proactive Measures</vt:lpstr>
      <vt:lpstr>Proactive Measures</vt:lpstr>
      <vt:lpstr>Proactive Measures</vt:lpstr>
      <vt:lpstr>Proactive Measures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Jennice O'Brien</dc:creator>
  <cp:lastModifiedBy>Shay Wright</cp:lastModifiedBy>
  <cp:revision>6</cp:revision>
  <dcterms:created xsi:type="dcterms:W3CDTF">2010-05-18T23:17:18Z</dcterms:created>
  <dcterms:modified xsi:type="dcterms:W3CDTF">2025-02-19T15:54:18Z</dcterms:modified>
</cp:coreProperties>
</file>