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58" r:id="rId1"/>
  </p:sldMasterIdLst>
  <p:notesMasterIdLst>
    <p:notesMasterId r:id="rId12"/>
  </p:notesMasterIdLst>
  <p:handoutMasterIdLst>
    <p:handoutMasterId r:id="rId13"/>
  </p:handoutMasterIdLst>
  <p:sldIdLst>
    <p:sldId id="271" r:id="rId2"/>
    <p:sldId id="322" r:id="rId3"/>
    <p:sldId id="332" r:id="rId4"/>
    <p:sldId id="318" r:id="rId5"/>
    <p:sldId id="329" r:id="rId6"/>
    <p:sldId id="330" r:id="rId7"/>
    <p:sldId id="308" r:id="rId8"/>
    <p:sldId id="333" r:id="rId9"/>
    <p:sldId id="307" r:id="rId10"/>
    <p:sldId id="331" r:id="rId11"/>
  </p:sldIdLst>
  <p:sldSz cx="12192000" cy="6858000"/>
  <p:notesSz cx="7010400" cy="9296400"/>
  <p:embeddedFontLst>
    <p:embeddedFont>
      <p:font typeface="Myriad Pro" panose="020B0503030403020204" pitchFamily="34" charset="0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 userDrawn="1">
          <p15:clr>
            <a:srgbClr val="A4A3A4"/>
          </p15:clr>
        </p15:guide>
        <p15:guide id="2" pos="2208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F0000"/>
    <a:srgbClr val="008000"/>
    <a:srgbClr val="004C97"/>
    <a:srgbClr val="006400"/>
    <a:srgbClr val="00C800"/>
    <a:srgbClr val="00BB00"/>
    <a:srgbClr val="99FF66"/>
    <a:srgbClr val="BF2B45"/>
    <a:srgbClr val="C810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137" autoAdjust="0"/>
    <p:restoredTop sz="91565" autoAdjust="0"/>
  </p:normalViewPr>
  <p:slideViewPr>
    <p:cSldViewPr>
      <p:cViewPr varScale="1">
        <p:scale>
          <a:sx n="115" d="100"/>
          <a:sy n="115" d="100"/>
        </p:scale>
        <p:origin x="216" y="232"/>
      </p:cViewPr>
      <p:guideLst>
        <p:guide orient="horz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56" d="100"/>
          <a:sy n="56" d="100"/>
        </p:scale>
        <p:origin x="-2532" y="-96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211A00E0-8A82-468F-9B2B-F8EB4AB6399D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E4DC4D65-DA11-4126-9556-9310B89565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3772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6A2F7AD5-1E06-481F-9C05-C3A40CB42C63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6400" y="696913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29BF22EF-CF13-4EA3-BA93-BBE40C1538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235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Sufficient</a:t>
            </a:r>
            <a:r>
              <a:rPr lang="en-US" baseline="0" dirty="0"/>
              <a:t> title slide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F22EF-CF13-4EA3-BA93-BBE40C1538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66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F22EF-CF13-4EA3-BA93-BBE40C15388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996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FB39E-6E36-D63F-1E36-0063AB8BC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5A6AA-24CF-5F06-5F13-78F6583539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520762-0994-C382-3B0D-2AED11C72C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874997-1949-98B9-E795-78B3D0AFEF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F22EF-CF13-4EA3-BA93-BBE40C1538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235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6248400"/>
            <a:ext cx="12192000" cy="6096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ln>
                <a:noFill/>
              </a:ln>
            </a:endParaRPr>
          </a:p>
        </p:txBody>
      </p:sp>
      <p:sp>
        <p:nvSpPr>
          <p:cNvPr id="9" name="Rectangle 8"/>
          <p:cNvSpPr/>
          <p:nvPr userDrawn="1"/>
        </p:nvSpPr>
        <p:spPr>
          <a:xfrm>
            <a:off x="0" y="1"/>
            <a:ext cx="12192000" cy="1194329"/>
          </a:xfrm>
          <a:prstGeom prst="rect">
            <a:avLst/>
          </a:prstGeom>
          <a:solidFill>
            <a:srgbClr val="C8102E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ln>
                <a:noFill/>
              </a:ln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812800" y="3733800"/>
            <a:ext cx="10566400" cy="1219200"/>
          </a:xfrm>
        </p:spPr>
        <p:txBody>
          <a:bodyPr anchor="b"/>
          <a:lstStyle>
            <a:lvl1pPr algn="ctr">
              <a:defRPr sz="3600">
                <a:solidFill>
                  <a:srgbClr val="C8102E"/>
                </a:solidFill>
              </a:defRPr>
            </a:lvl1pPr>
          </a:lstStyle>
          <a:p>
            <a:r>
              <a:rPr lang="en-US" dirty="0"/>
              <a:t>Click here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600" y="5134240"/>
            <a:ext cx="8737600" cy="804862"/>
          </a:xfrm>
        </p:spPr>
        <p:txBody>
          <a:bodyPr>
            <a:normAutofit/>
          </a:bodyPr>
          <a:lstStyle>
            <a:lvl1pPr marL="0" indent="0" algn="ctr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20"/>
          <a:stretch/>
        </p:blipFill>
        <p:spPr>
          <a:xfrm>
            <a:off x="4344455" y="358251"/>
            <a:ext cx="3299890" cy="2689749"/>
          </a:xfrm>
          <a:prstGeom prst="rect">
            <a:avLst/>
          </a:prstGeom>
        </p:spPr>
      </p:pic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55200" y="6324601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2FED1A7-FB98-43FD-AA3D-E7C3EC56B2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29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71600"/>
            <a:ext cx="10464800" cy="464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855A6-7594-4053-B27A-32E9F854AE59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058400" cy="106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8282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905000"/>
            <a:ext cx="10138129" cy="411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80875-D372-48E3-BEA0-06969B57B6EF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1295400"/>
            <a:ext cx="10160000" cy="533400"/>
          </a:xfrm>
        </p:spPr>
        <p:txBody>
          <a:bodyPr/>
          <a:lstStyle>
            <a:lvl1pPr marL="0" indent="0">
              <a:buNone/>
              <a:defRPr b="1" baseline="0">
                <a:solidFill>
                  <a:srgbClr val="C8102E"/>
                </a:solidFill>
              </a:defRPr>
            </a:lvl1pPr>
          </a:lstStyle>
          <a:p>
            <a:pPr lvl="0"/>
            <a:r>
              <a:rPr lang="en-US" dirty="0"/>
              <a:t>Sub-Header Text goes here</a:t>
            </a:r>
          </a:p>
        </p:txBody>
      </p:sp>
    </p:spTree>
    <p:extLst>
      <p:ext uri="{BB962C8B-B14F-4D97-AF65-F5344CB8AC3E}">
        <p14:creationId xmlns:p14="http://schemas.microsoft.com/office/powerpoint/2010/main" val="3295786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95401"/>
            <a:ext cx="53848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95401"/>
            <a:ext cx="53848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7F1CD-3D0F-4F91-AE9A-01CC473F44BE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41510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95402"/>
            <a:ext cx="53848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95402"/>
            <a:ext cx="53848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A4DD3-F580-4E89-A58D-143B117240DE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609600" y="3581401"/>
            <a:ext cx="53848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3"/>
          <p:cNvSpPr>
            <a:spLocks noGrp="1"/>
          </p:cNvSpPr>
          <p:nvPr>
            <p:ph sz="half" idx="14"/>
          </p:nvPr>
        </p:nvSpPr>
        <p:spPr>
          <a:xfrm>
            <a:off x="6197600" y="3581401"/>
            <a:ext cx="53848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5224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219200"/>
            <a:ext cx="5127313" cy="63976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AF000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1" y="1858962"/>
            <a:ext cx="512731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88568" y="1219200"/>
            <a:ext cx="5084233" cy="63976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AF000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88568" y="1858962"/>
            <a:ext cx="50842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08F67-9C4A-4311-B82A-5CA3A4884D99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000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E74E-FD65-418B-90F5-385D6F787FC9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40080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708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5097-165E-40D9-8303-831A0C937478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007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248400"/>
            <a:ext cx="12192000" cy="6096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ln>
                <a:noFill/>
              </a:ln>
            </a:endParaRPr>
          </a:p>
        </p:txBody>
      </p:sp>
      <p:sp>
        <p:nvSpPr>
          <p:cNvPr id="15" name="Rectangle 14"/>
          <p:cNvSpPr/>
          <p:nvPr userDrawn="1"/>
        </p:nvSpPr>
        <p:spPr>
          <a:xfrm>
            <a:off x="0" y="0"/>
            <a:ext cx="12192000" cy="1219200"/>
          </a:xfrm>
          <a:prstGeom prst="rect">
            <a:avLst/>
          </a:prstGeom>
          <a:solidFill>
            <a:srgbClr val="C8102E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ln>
                <a:noFill/>
              </a:ln>
              <a:effectLst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0584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71600"/>
            <a:ext cx="10972800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8000" y="6340476"/>
            <a:ext cx="1219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7E027C86-B9F5-4842-A327-F291791B2611}" type="datetime1">
              <a:rPr lang="en-US" smtClean="0"/>
              <a:t>5/5/25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55200" y="6324601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2FED1A7-FB98-43FD-AA3D-E7C3EC56B298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5200" y="381000"/>
            <a:ext cx="678610" cy="118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78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6" r:id="rId3"/>
    <p:sldLayoutId id="2147483661" r:id="rId4"/>
    <p:sldLayoutId id="2147483665" r:id="rId5"/>
    <p:sldLayoutId id="2147483662" r:id="rId6"/>
    <p:sldLayoutId id="2147483663" r:id="rId7"/>
    <p:sldLayoutId id="2147483664" r:id="rId8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chemeClr val="bg1"/>
          </a:solidFill>
          <a:latin typeface="Myriad Pro" panose="020B0503030403020204" pitchFamily="34" charset="0"/>
          <a:ea typeface="Roboto Slab" pitchFamily="2" charset="0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5.png"/><Relationship Id="rId4" Type="http://schemas.openxmlformats.org/officeDocument/2006/relationships/image" Target="../media/image14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11" Type="http://schemas.openxmlformats.org/officeDocument/2006/relationships/image" Target="../media/image24.jpeg"/><Relationship Id="rId5" Type="http://schemas.openxmlformats.org/officeDocument/2006/relationships/image" Target="../media/image3.png"/><Relationship Id="rId10" Type="http://schemas.openxmlformats.org/officeDocument/2006/relationships/image" Target="../media/image23.png"/><Relationship Id="rId4" Type="http://schemas.openxmlformats.org/officeDocument/2006/relationships/image" Target="../media/image9.png"/><Relationship Id="rId9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0700" y="3432659"/>
            <a:ext cx="8610600" cy="1219200"/>
          </a:xfrm>
        </p:spPr>
        <p:txBody>
          <a:bodyPr>
            <a:normAutofit/>
          </a:bodyPr>
          <a:lstStyle/>
          <a:p>
            <a:r>
              <a:rPr lang="en-US" sz="3400" dirty="0"/>
              <a:t>Energizing student learning </a:t>
            </a:r>
            <a:br>
              <a:rPr lang="en-US" sz="3400" dirty="0"/>
            </a:br>
            <a:r>
              <a:rPr lang="en-US" sz="3400" dirty="0"/>
              <a:t>through research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" y="4876800"/>
            <a:ext cx="12115800" cy="1219200"/>
          </a:xfrm>
        </p:spPr>
        <p:txBody>
          <a:bodyPr>
            <a:normAutofit/>
          </a:bodyPr>
          <a:lstStyle/>
          <a:p>
            <a:r>
              <a:rPr lang="en-US" dirty="0"/>
              <a:t>Ralph A. Wheeler, PhD</a:t>
            </a:r>
          </a:p>
          <a:p>
            <a:r>
              <a:rPr lang="en-US" b="0" dirty="0"/>
              <a:t>Department of Chemistry and Biochemistry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55200" y="6324601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z="1600" dirty="0"/>
              <a:t>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0AC126-D044-F455-9858-F49B82BDC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2751" y="1272796"/>
            <a:ext cx="3350215" cy="2233477"/>
          </a:xfrm>
          <a:prstGeom prst="rect">
            <a:avLst/>
          </a:prstGeom>
        </p:spPr>
      </p:pic>
      <p:pic>
        <p:nvPicPr>
          <p:cNvPr id="1026" name="Picture 2" descr="Lester-021914-0281">
            <a:extLst>
              <a:ext uri="{FF2B5EF4-FFF2-40B4-BE49-F238E27FC236}">
                <a16:creationId xmlns:a16="http://schemas.microsoft.com/office/drawing/2014/main" id="{C9C4AC7B-A517-63FB-68D6-5049B0A44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39850"/>
            <a:ext cx="3886200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49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657" y="152400"/>
            <a:ext cx="11168743" cy="990600"/>
          </a:xfrm>
        </p:spPr>
        <p:txBody>
          <a:bodyPr>
            <a:normAutofit/>
          </a:bodyPr>
          <a:lstStyle/>
          <a:p>
            <a:r>
              <a:rPr lang="en-US" dirty="0"/>
              <a:t>Education requires a community, changes lives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2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272263" y="6424657"/>
            <a:ext cx="31634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Images courtesy of Harvey Mudd College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395DA5-1A2F-2A70-B11F-0E60869208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0065" y="1347895"/>
            <a:ext cx="1889982" cy="22522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2005A72-1BB3-6017-2E94-563182A6A7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099" y="3646539"/>
            <a:ext cx="4875121" cy="25774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9D48460-11C6-96FC-5CD3-67C46C5E1A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57" y="1654629"/>
            <a:ext cx="3285080" cy="4178053"/>
          </a:xfrm>
          <a:prstGeom prst="rect">
            <a:avLst/>
          </a:prstGeom>
        </p:spPr>
      </p:pic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A5FDC3A1-B537-F082-1F3C-9F13244324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0220" y="2686896"/>
            <a:ext cx="3962400" cy="2801429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054" name="Picture 6" descr="Harvey Mudd College seal">
            <a:extLst>
              <a:ext uri="{FF2B5EF4-FFF2-40B4-BE49-F238E27FC236}">
                <a16:creationId xmlns:a16="http://schemas.microsoft.com/office/drawing/2014/main" id="{F4A5D3F1-045C-FD46-81AA-3F647DE3B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756" y="1627087"/>
            <a:ext cx="2699333" cy="169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A1AA8FA-4242-3838-6B94-9F6AFF3B32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6800" y="1567642"/>
            <a:ext cx="3129525" cy="4689387"/>
          </a:xfrm>
          <a:prstGeom prst="rect">
            <a:avLst/>
          </a:prstGeom>
        </p:spPr>
      </p:pic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3175CC85-E137-063F-B9CA-56F480F74A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025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005B32-A69C-D832-CCDC-264628B47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DCCB90-CDF2-62C9-738A-295DC4CC3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95401"/>
            <a:ext cx="10820400" cy="4830763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NIU’s values align with our own.</a:t>
            </a:r>
          </a:p>
          <a:p>
            <a:r>
              <a:rPr lang="en-US" dirty="0"/>
              <a:t>NIU is where we could make the </a:t>
            </a:r>
          </a:p>
          <a:p>
            <a:r>
              <a:rPr lang="en-US" dirty="0"/>
              <a:t>greatest impact.</a:t>
            </a:r>
          </a:p>
          <a:p>
            <a:r>
              <a:rPr lang="en-US" dirty="0"/>
              <a:t>NIU represented a tremendous </a:t>
            </a:r>
          </a:p>
          <a:p>
            <a:pPr marL="0" indent="0">
              <a:buNone/>
            </a:pPr>
            <a:r>
              <a:rPr lang="en-US" dirty="0"/>
              <a:t>    opportunity. During my time as</a:t>
            </a:r>
          </a:p>
          <a:p>
            <a:pPr marL="0" indent="0">
              <a:buNone/>
            </a:pPr>
            <a:r>
              <a:rPr lang="en-US" dirty="0"/>
              <a:t>    Department Chair, the department:</a:t>
            </a:r>
          </a:p>
          <a:p>
            <a:pPr lvl="1"/>
            <a:r>
              <a:rPr lang="en-US" dirty="0"/>
              <a:t>Replaced four faculty members.</a:t>
            </a:r>
          </a:p>
          <a:p>
            <a:pPr lvl="1"/>
            <a:r>
              <a:rPr lang="en-US" dirty="0"/>
              <a:t>Increased number of GAs by 50%.</a:t>
            </a:r>
          </a:p>
          <a:p>
            <a:pPr lvl="1"/>
            <a:r>
              <a:rPr lang="en-US" dirty="0"/>
              <a:t>Invested $250,000 to modernize</a:t>
            </a:r>
          </a:p>
          <a:p>
            <a:pPr marL="457200" lvl="1" indent="0">
              <a:buNone/>
            </a:pPr>
            <a:r>
              <a:rPr lang="en-US" dirty="0"/>
              <a:t>     teaching laboratories.</a:t>
            </a:r>
          </a:p>
          <a:p>
            <a:pPr lvl="1"/>
            <a:r>
              <a:rPr lang="en-US" dirty="0"/>
              <a:t>R&amp;D expenditures rose from </a:t>
            </a:r>
          </a:p>
          <a:p>
            <a:pPr marL="457200" lvl="1" indent="0">
              <a:buNone/>
            </a:pPr>
            <a:r>
              <a:rPr lang="en-US" dirty="0"/>
              <a:t>    $407,000 (2016) to $2.789 million (2023).</a:t>
            </a:r>
          </a:p>
          <a:p>
            <a:pPr lvl="1"/>
            <a:r>
              <a:rPr lang="en-US" dirty="0"/>
              <a:t>Annual publications/patents rose from ~35 to ~60.</a:t>
            </a:r>
          </a:p>
          <a:p>
            <a:pPr lvl="1"/>
            <a:r>
              <a:rPr lang="en-US" dirty="0"/>
              <a:t>Each $1.00 of grant funding generates $2.56 in economic activity.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C62BA-7E3C-C156-E4C4-08CE2FD5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3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7EC5532-1BFD-1B94-E931-DA1CA984F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“Creativity, innovation, and social mobility”</a:t>
            </a:r>
            <a:br>
              <a:rPr lang="en-US" dirty="0"/>
            </a:br>
            <a:r>
              <a:rPr lang="en-US" dirty="0"/>
              <a:t>—Lisa Freeman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73BCCA-2474-A112-AE92-8C42084E6867}"/>
              </a:ext>
            </a:extLst>
          </p:cNvPr>
          <p:cNvSpPr txBox="1"/>
          <p:nvPr/>
        </p:nvSpPr>
        <p:spPr>
          <a:xfrm>
            <a:off x="4272263" y="6424657"/>
            <a:ext cx="31634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Images courtesy of Harvey Mudd College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2B1FBC-8B2F-5A0D-891F-0A4BBB60E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7448" y="1441493"/>
            <a:ext cx="5825104" cy="3276621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3A3AF0A-4B7C-7233-22C5-0BA0CF673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12355" y="1176580"/>
            <a:ext cx="1828801" cy="483076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034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Real problems energize students to learn and puts classroom study in larger context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4C9761C-ADC0-6455-AA0B-8AFC654DF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1" y="1219200"/>
            <a:ext cx="5127313" cy="304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AFDA94E-D7D6-992B-40AE-0D90F6C4E2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8568" y="1219199"/>
            <a:ext cx="5084233" cy="483979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74B474E-8541-15A5-5335-F189F933D2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60238" y="1319542"/>
            <a:ext cx="5357233" cy="4815649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</a:rPr>
              <a:t>Cell phone left charging overnight</a:t>
            </a: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</a:rPr>
              <a:t>We need safer batteries.</a:t>
            </a:r>
          </a:p>
          <a:p>
            <a:r>
              <a:rPr lang="en-US" dirty="0">
                <a:latin typeface="Arial" panose="020B0604020202020204" pitchFamily="34" charset="0"/>
              </a:rPr>
              <a:t>Can we find a non-flammable liquid that works as well?</a:t>
            </a:r>
          </a:p>
          <a:p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4FEBC-3277-12A9-FA41-C43840913864}"/>
              </a:ext>
            </a:extLst>
          </p:cNvPr>
          <p:cNvSpPr txBox="1"/>
          <p:nvPr/>
        </p:nvSpPr>
        <p:spPr>
          <a:xfrm>
            <a:off x="5486400" y="37407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8D73326-9975-BAEA-0905-775914A45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529" y="2105931"/>
            <a:ext cx="4224636" cy="3159450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339792E-DCC0-4598-07C2-E266502ED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1487" y="1319542"/>
            <a:ext cx="5127313" cy="485265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Early model EV after moderate-speed, front-end collision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Lithium-ion batteries work well</a:t>
            </a:r>
          </a:p>
          <a:p>
            <a:r>
              <a:rPr lang="en-US" dirty="0"/>
              <a:t>They contain flammable liquids!!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EA5240A-1F62-E4F4-1F16-B43584B52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876" y="1937869"/>
            <a:ext cx="3775616" cy="2836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219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EE8EE-7618-AFBE-5717-778A1BD6B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170C74-6C6E-23E7-0280-35EDC5A1E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295401"/>
            <a:ext cx="5384800" cy="4830763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CA0B1-B4C7-37E1-8463-2506067B1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A558236-67E4-0D3C-3B73-DCD311F83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2400"/>
            <a:ext cx="10363200" cy="990600"/>
          </a:xfrm>
        </p:spPr>
        <p:txBody>
          <a:bodyPr>
            <a:normAutofit fontScale="90000"/>
          </a:bodyPr>
          <a:lstStyle/>
          <a:p>
            <a:r>
              <a:rPr lang="en-US" dirty="0"/>
              <a:t>Research teaches students to ask good questions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4EF7580-2734-E9AD-7B4E-0F6C2D06E1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3741" y="1449483"/>
            <a:ext cx="7010400" cy="4754563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</a:rPr>
              <a:t>Can we understand liquid properties that determine battery performance?</a:t>
            </a:r>
          </a:p>
          <a:p>
            <a:r>
              <a:rPr lang="en-US" dirty="0">
                <a:latin typeface="Arial" panose="020B0604020202020204" pitchFamily="34" charset="0"/>
              </a:rPr>
              <a:t>Can we understand how liquid composition and structure determines properties?</a:t>
            </a:r>
          </a:p>
          <a:p>
            <a:r>
              <a:rPr lang="en-US" dirty="0">
                <a:latin typeface="Arial" panose="020B0604020202020204" pitchFamily="34" charset="0"/>
              </a:rPr>
              <a:t>Can we understand liquid structure?</a:t>
            </a:r>
          </a:p>
          <a:p>
            <a:endParaRPr lang="en-US" dirty="0">
              <a:latin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</a:rPr>
              <a:t>Bottles in the background represent liquids.</a:t>
            </a:r>
          </a:p>
          <a:p>
            <a:r>
              <a:rPr lang="en-US" dirty="0">
                <a:latin typeface="Arial" panose="020B0604020202020204" pitchFamily="34" charset="0"/>
              </a:rPr>
              <a:t>Ball-and-stick models in foreground are charged molecules.</a:t>
            </a:r>
          </a:p>
          <a:p>
            <a:r>
              <a:rPr lang="en-US" dirty="0">
                <a:latin typeface="Arial" panose="020B0604020202020204" pitchFamily="34" charset="0"/>
              </a:rPr>
              <a:t>Properties and structure depend on composition (salt concentration).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399E1E-98FB-0191-E710-8420A26F2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141" y="1260263"/>
            <a:ext cx="3759200" cy="4923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59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4F26D-FC29-533E-194E-44E4C4E2E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291AA3-FBD9-DD82-5EF6-A620F51E09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295401"/>
            <a:ext cx="5384800" cy="4830763"/>
          </a:xfrm>
        </p:spPr>
        <p:txBody>
          <a:bodyPr>
            <a:normAutofit/>
          </a:bodyPr>
          <a:lstStyle/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</a:endParaRP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2F5338-EC22-33C8-83A4-9CFAF9F9F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A5F2A6F-8557-AE55-CAFB-9BDAA9B3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Computer simulations give aggregate size from X-ray scattering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1B7FC5B-2674-3D29-4B62-65B32473C5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990600"/>
            <a:ext cx="5264756" cy="4184807"/>
          </a:xfrm>
          <a:prstGeom prst="rect">
            <a:avLst/>
          </a:prstGeom>
        </p:spPr>
      </p:pic>
      <p:pic>
        <p:nvPicPr>
          <p:cNvPr id="7" name="RTILtraj.mp4">
            <a:hlinkClick r:id="" action="ppaction://media"/>
            <a:extLst>
              <a:ext uri="{FF2B5EF4-FFF2-40B4-BE49-F238E27FC236}">
                <a16:creationId xmlns:a16="http://schemas.microsoft.com/office/drawing/2014/main" id="{409189F5-18C0-300F-EC99-FC9F5473D4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" y="1485900"/>
            <a:ext cx="4741333" cy="266700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D98D85-7939-A8B2-9086-9B7E10003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727" y="4475196"/>
            <a:ext cx="10563346" cy="1803369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Bumps in X-ray scattering imply that liquid aggregates.</a:t>
            </a:r>
          </a:p>
          <a:p>
            <a:r>
              <a:rPr lang="en-US" dirty="0"/>
              <a:t>Aggregates affect how batteries perform</a:t>
            </a:r>
          </a:p>
          <a:p>
            <a:r>
              <a:rPr lang="en-US" dirty="0"/>
              <a:t>Students developed a model to predict the size of aggregates (one tenth of one millionth of an inch) from position and width of peaks in X-ray scattering.</a:t>
            </a:r>
          </a:p>
          <a:p>
            <a:r>
              <a:rPr lang="en-US" dirty="0"/>
              <a:t>We are developing a similar model for physical properties.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CB7B8B1-8CD7-C927-CD6B-A9DE9BCDEFA9}"/>
              </a:ext>
            </a:extLst>
          </p:cNvPr>
          <p:cNvCxnSpPr/>
          <p:nvPr/>
        </p:nvCxnSpPr>
        <p:spPr>
          <a:xfrm>
            <a:off x="5613400" y="3276600"/>
            <a:ext cx="711200" cy="609600"/>
          </a:xfrm>
          <a:prstGeom prst="straightConnector1">
            <a:avLst/>
          </a:prstGeom>
          <a:ln w="889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559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515600" cy="990600"/>
          </a:xfrm>
        </p:spPr>
        <p:txBody>
          <a:bodyPr>
            <a:normAutofit fontScale="90000"/>
          </a:bodyPr>
          <a:lstStyle/>
          <a:p>
            <a:r>
              <a:rPr lang="en-US" dirty="0"/>
              <a:t>Student success is more than classes and research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3470DAD-FD90-0F97-6832-555CAB93F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70339"/>
            <a:ext cx="12344400" cy="480060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Program provides scholarships and social/emotional support:</a:t>
            </a:r>
          </a:p>
          <a:p>
            <a:pPr lvl="1"/>
            <a:r>
              <a:rPr lang="en-US" dirty="0"/>
              <a:t>$1 million in scholarships served 48 students (2019-2024). Funds flow </a:t>
            </a:r>
          </a:p>
          <a:p>
            <a:pPr marL="457200" lvl="1" indent="0">
              <a:buNone/>
            </a:pPr>
            <a:r>
              <a:rPr lang="en-US" dirty="0"/>
              <a:t>     directly into a student’s bursar’s account.</a:t>
            </a:r>
          </a:p>
          <a:p>
            <a:pPr lvl="1"/>
            <a:r>
              <a:rPr lang="en-US" dirty="0"/>
              <a:t>Weekly peer group meetings, </a:t>
            </a:r>
          </a:p>
          <a:p>
            <a:pPr marL="457200" lvl="1" indent="0">
              <a:buNone/>
            </a:pPr>
            <a:r>
              <a:rPr lang="en-US" dirty="0"/>
              <a:t>     facilitated  by GAs as near-peer </a:t>
            </a:r>
          </a:p>
          <a:p>
            <a:pPr marL="457200" lvl="1" indent="0">
              <a:buNone/>
            </a:pPr>
            <a:r>
              <a:rPr lang="en-US" dirty="0"/>
              <a:t>     mentors, fosters sense of community</a:t>
            </a:r>
          </a:p>
          <a:p>
            <a:pPr lvl="1"/>
            <a:r>
              <a:rPr lang="en-US" dirty="0"/>
              <a:t>Monthly professional development</a:t>
            </a:r>
          </a:p>
          <a:p>
            <a:pPr marL="457200" lvl="1" indent="0">
              <a:buNone/>
            </a:pPr>
            <a:r>
              <a:rPr lang="en-US" dirty="0"/>
              <a:t>     activities build professional skills.</a:t>
            </a:r>
          </a:p>
          <a:p>
            <a:r>
              <a:rPr lang="en-US" dirty="0"/>
              <a:t>Second grant of $2 million will serve </a:t>
            </a:r>
          </a:p>
          <a:p>
            <a:pPr marL="0" indent="0">
              <a:buNone/>
            </a:pPr>
            <a:r>
              <a:rPr lang="en-US" dirty="0"/>
              <a:t>     more than 68  students (2025-2030).</a:t>
            </a:r>
          </a:p>
          <a:p>
            <a:pPr marL="0" indent="0">
              <a:buNone/>
            </a:pPr>
            <a:endParaRPr lang="en-US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7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1DCD9CF-ABD5-6E9B-0013-F97A2F7028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400" y="1295034"/>
            <a:ext cx="10160000" cy="5334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US" dirty="0"/>
              <a:t>The NSF-funded BELONG in STEM program cultivates in students a sense of belonging.</a:t>
            </a:r>
          </a:p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61C01B8-6EA5-2029-5C58-2601C67EBF88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107238" y="6183087"/>
            <a:ext cx="5084762" cy="639762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0E4B863-D256-8E6B-2388-CCE1B5AC983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 flipV="1">
            <a:off x="9372600" y="487060"/>
            <a:ext cx="2590800" cy="533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F2710F5-694E-3134-5D15-2CB15BB1EC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6347" y="3107688"/>
            <a:ext cx="5692506" cy="293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242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E6C07-091A-38DE-86DF-0C5033E4D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B29BA3-729D-AAC3-57B9-6EEC27D1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316"/>
            <a:ext cx="11049000" cy="990600"/>
          </a:xfrm>
        </p:spPr>
        <p:txBody>
          <a:bodyPr>
            <a:normAutofit fontScale="90000"/>
          </a:bodyPr>
          <a:lstStyle/>
          <a:p>
            <a:r>
              <a:rPr lang="en-US" dirty="0"/>
              <a:t>Student success changes families for generations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D0ACF9E-C4B4-5628-C88E-F7464F585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09" y="2085213"/>
            <a:ext cx="12344400" cy="4088833"/>
          </a:xfrm>
        </p:spPr>
        <p:txBody>
          <a:bodyPr>
            <a:normAutofit/>
          </a:bodyPr>
          <a:lstStyle/>
          <a:p>
            <a:pPr>
              <a:buNone/>
            </a:pP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u="sng" dirty="0">
                <a:effectLst/>
                <a:latin typeface="Helvetica" pitchFamily="2" charset="0"/>
              </a:rPr>
              <a:t>One </a:t>
            </a:r>
            <a:r>
              <a:rPr lang="en-US" u="sng" dirty="0">
                <a:latin typeface="Helvetica" pitchFamily="2" charset="0"/>
              </a:rPr>
              <a:t>of many t</a:t>
            </a:r>
            <a:r>
              <a:rPr lang="en-US" u="sng" dirty="0">
                <a:effectLst/>
                <a:latin typeface="Helvetica" pitchFamily="2" charset="0"/>
              </a:rPr>
              <a:t>estimonials</a:t>
            </a:r>
            <a:r>
              <a:rPr lang="en-US" dirty="0">
                <a:effectLst/>
                <a:latin typeface="Helvetica" pitchFamily="2" charset="0"/>
              </a:rPr>
              <a:t>: “I cannot wait to embark on my next career as a Computer Scientist to enrich not </a:t>
            </a:r>
            <a:r>
              <a:rPr lang="en-US" dirty="0">
                <a:latin typeface="Helvetica" pitchFamily="2" charset="0"/>
              </a:rPr>
              <a:t>o</a:t>
            </a:r>
            <a:r>
              <a:rPr lang="en-US" dirty="0">
                <a:effectLst/>
                <a:latin typeface="Helvetica" pitchFamily="2" charset="0"/>
              </a:rPr>
              <a:t>nly my life but the lives of my parents, my young niece and nephews, and hopefully those of my community. I owe the Belong In STEM program multitudes for the financial and emotional support as well as the career guidance I received from the Professional Development program. . . I thank you deeply for everything the program has meant to me. I wouldn’t be where I am, nor would I ever have gotten to the heights I’ll achieve, without it.”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932140-D9E5-2F7E-2BD0-CBBF99110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8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D58500C-0E7E-4E9F-33CD-6E30F17EF0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1283039"/>
            <a:ext cx="10363200" cy="125481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Thanks to co-PIs on the NSF/S-STEM projects: Tim Hagen, Nicole LaDue, Christine Nguyen, Jason Rhode;  </a:t>
            </a:r>
          </a:p>
          <a:p>
            <a:r>
              <a:rPr lang="en-US" dirty="0"/>
              <a:t>Evaluators Todd Reeves and Ximena Burgin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383CA03-FCD2-04B1-42C3-519C904C663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107238" y="6183087"/>
            <a:ext cx="5084762" cy="639762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BD428850-8C3A-2D51-E2B4-048C560BF65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 flipV="1">
            <a:off x="9372600" y="487060"/>
            <a:ext cx="2590800" cy="533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984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36702" y="1295401"/>
            <a:ext cx="5588000" cy="48307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u="sng" dirty="0"/>
              <a:t>Research Collaborators</a:t>
            </a:r>
          </a:p>
          <a:p>
            <a:r>
              <a:rPr lang="en-US" sz="2400" dirty="0">
                <a:solidFill>
                  <a:srgbClr val="AF0000"/>
                </a:solidFill>
              </a:rPr>
              <a:t>Prof. Tao Li*</a:t>
            </a:r>
          </a:p>
          <a:p>
            <a:r>
              <a:rPr lang="en-US" sz="2400" dirty="0">
                <a:solidFill>
                  <a:srgbClr val="AF0000"/>
                </a:solidFill>
              </a:rPr>
              <a:t>Prof. Michael E. Papka*</a:t>
            </a:r>
          </a:p>
          <a:p>
            <a:r>
              <a:rPr lang="en-US" sz="2400" dirty="0"/>
              <a:t>Prof. Allison Fleshman</a:t>
            </a:r>
          </a:p>
          <a:p>
            <a:r>
              <a:rPr lang="en-US" sz="2400" dirty="0"/>
              <a:t>Prof. Nicholas A. Mauro</a:t>
            </a:r>
          </a:p>
          <a:p>
            <a:r>
              <a:rPr lang="en-US" sz="2400" dirty="0"/>
              <a:t>Prof. Jeffrey </a:t>
            </a:r>
            <a:r>
              <a:rPr lang="en-US" sz="2400" dirty="0" err="1"/>
              <a:t>Evanseck</a:t>
            </a:r>
            <a:endParaRPr lang="en-US" sz="2400" dirty="0"/>
          </a:p>
          <a:p>
            <a:r>
              <a:rPr lang="en-US" sz="2400" dirty="0"/>
              <a:t>Prof. Daniel T. Glatzhofer</a:t>
            </a:r>
          </a:p>
          <a:p>
            <a:r>
              <a:rPr lang="en-US" sz="2400" dirty="0"/>
              <a:t>Prof. George B. Richter-Addo</a:t>
            </a:r>
          </a:p>
          <a:p>
            <a:r>
              <a:rPr lang="en-US" sz="2400" dirty="0"/>
              <a:t>Prof. Bridgette A. Barry</a:t>
            </a:r>
          </a:p>
          <a:p>
            <a:r>
              <a:rPr lang="en-US" sz="2400" dirty="0"/>
              <a:t>Prof. Angela K. Wilson</a:t>
            </a:r>
          </a:p>
          <a:p>
            <a:r>
              <a:rPr lang="en-US" sz="2400" dirty="0"/>
              <a:t>Prof. Roger Frech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800" u="sng" dirty="0"/>
              <a:t>NIU Graduate students</a:t>
            </a:r>
          </a:p>
          <a:p>
            <a:r>
              <a:rPr lang="en-US" sz="2800" dirty="0"/>
              <a:t>John </a:t>
            </a:r>
            <a:r>
              <a:rPr lang="en-US" dirty="0"/>
              <a:t>Sailor</a:t>
            </a:r>
          </a:p>
          <a:p>
            <a:r>
              <a:rPr lang="en-US" sz="2800" dirty="0"/>
              <a:t>Md Jasim Uddin Sohel</a:t>
            </a:r>
          </a:p>
          <a:p>
            <a:r>
              <a:rPr lang="en-US" sz="2800" dirty="0"/>
              <a:t>Tim Huber, PhD</a:t>
            </a:r>
          </a:p>
          <a:p>
            <a:r>
              <a:rPr lang="en-US" sz="2800" dirty="0"/>
              <a:t>Emily Dalbey, PhD</a:t>
            </a:r>
          </a:p>
          <a:p>
            <a:r>
              <a:rPr lang="en-US" sz="2800" dirty="0"/>
              <a:t>Mark Taylor</a:t>
            </a:r>
          </a:p>
          <a:p>
            <a:r>
              <a:rPr lang="en-US" sz="2800" dirty="0"/>
              <a:t>Travis </a:t>
            </a:r>
            <a:r>
              <a:rPr lang="en-US" sz="2800" dirty="0" err="1"/>
              <a:t>Mackoy</a:t>
            </a:r>
            <a:r>
              <a:rPr lang="en-US" sz="2800" dirty="0"/>
              <a:t>, PhD</a:t>
            </a:r>
          </a:p>
          <a:p>
            <a:pPr marL="0" indent="0" algn="ctr">
              <a:buNone/>
            </a:pPr>
            <a:r>
              <a:rPr lang="en-US" sz="2800" u="sng" dirty="0"/>
              <a:t>NIU Undergraduates</a:t>
            </a:r>
          </a:p>
          <a:p>
            <a:r>
              <a:rPr lang="en-US" sz="2800" dirty="0"/>
              <a:t>Magy Ponce</a:t>
            </a:r>
          </a:p>
          <a:p>
            <a:r>
              <a:rPr lang="en-US" sz="2800" dirty="0"/>
              <a:t>Emanuel Naumann</a:t>
            </a:r>
          </a:p>
          <a:p>
            <a:r>
              <a:rPr lang="en-US" sz="2800" dirty="0"/>
              <a:t>Waad El </a:t>
            </a:r>
            <a:r>
              <a:rPr lang="en-US" sz="2800" dirty="0" err="1"/>
              <a:t>Gosbi</a:t>
            </a:r>
            <a:r>
              <a:rPr lang="en-US" sz="2800" dirty="0"/>
              <a:t>**</a:t>
            </a:r>
          </a:p>
          <a:p>
            <a:r>
              <a:rPr lang="en-US" dirty="0"/>
              <a:t>Devanshi Patel**</a:t>
            </a:r>
          </a:p>
          <a:p>
            <a:r>
              <a:rPr lang="en-US" dirty="0"/>
              <a:t>Jill Belluomini**, Lincoln Laureate</a:t>
            </a:r>
          </a:p>
          <a:p>
            <a:r>
              <a:rPr lang="en-US" sz="2800" dirty="0"/>
              <a:t>Kimberly Sim</a:t>
            </a:r>
            <a:r>
              <a:rPr lang="en-US" dirty="0"/>
              <a:t>s**</a:t>
            </a:r>
            <a:endParaRPr lang="en-US" sz="28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9</a:t>
            </a:fld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Acknowledgments—Research Collaborators and NIU Students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798A25-056E-1146-7DB9-A01704C0F5AA}"/>
              </a:ext>
            </a:extLst>
          </p:cNvPr>
          <p:cNvSpPr txBox="1"/>
          <p:nvPr/>
        </p:nvSpPr>
        <p:spPr>
          <a:xfrm>
            <a:off x="5410200" y="6278565"/>
            <a:ext cx="678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**Partially supported by NSF/S-STEM grant to Wheeler, Hagen, and LaDue; renewed by Wheeler, Hagen, C. Nguyen (Reeves, Burgin)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D1B7B6-49B4-7B7E-3326-2F8F7E300E15}"/>
              </a:ext>
            </a:extLst>
          </p:cNvPr>
          <p:cNvSpPr txBox="1"/>
          <p:nvPr/>
        </p:nvSpPr>
        <p:spPr>
          <a:xfrm>
            <a:off x="381000" y="6320394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*NIU faculty members</a:t>
            </a:r>
          </a:p>
        </p:txBody>
      </p:sp>
    </p:spTree>
    <p:extLst>
      <p:ext uri="{BB962C8B-B14F-4D97-AF65-F5344CB8AC3E}">
        <p14:creationId xmlns:p14="http://schemas.microsoft.com/office/powerpoint/2010/main" val="3843574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14FC89-D970-1B9E-6749-6853DB37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0A5C2D-C712-B30F-9761-F0DB017F93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4800600" cy="3657599"/>
          </a:xfrm>
        </p:spPr>
        <p:txBody>
          <a:bodyPr/>
          <a:lstStyle/>
          <a:p>
            <a:endParaRPr lang="en-US" dirty="0">
              <a:solidFill>
                <a:srgbClr val="A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CA80B-F80E-019B-BEA9-2AAB07C85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10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86F38A-C7FF-A41C-B479-2F749BE38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52400"/>
            <a:ext cx="10287000" cy="990600"/>
          </a:xfrm>
        </p:spPr>
        <p:txBody>
          <a:bodyPr>
            <a:normAutofit fontScale="90000"/>
          </a:bodyPr>
          <a:lstStyle/>
          <a:p>
            <a:r>
              <a:rPr lang="en-US" dirty="0"/>
              <a:t>Student success requires a community where everyone works together. THANK YOU!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0E45A6-4E71-9AD8-DBD8-F698B888F9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1486" y="2611693"/>
            <a:ext cx="853415" cy="8578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7E611FC-5C5A-4197-D01C-412EFFA388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371601"/>
            <a:ext cx="3657600" cy="24384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75535E-EA3F-F99F-A98B-3B38C9DDC6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643" y="2439028"/>
            <a:ext cx="1834125" cy="2748315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554CE7B7-B24B-5DA6-8602-3A5C813B93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535878" y="4073912"/>
            <a:ext cx="2893122" cy="1928748"/>
          </a:xfrm>
          <a:prstGeom prst="rect">
            <a:avLst/>
          </a:prstGeom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16D652EA-EA97-484D-BDCA-3B4241B28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846" y="2628421"/>
            <a:ext cx="1146705" cy="100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OE Logo with seal full color">
            <a:extLst>
              <a:ext uri="{FF2B5EF4-FFF2-40B4-BE49-F238E27FC236}">
                <a16:creationId xmlns:a16="http://schemas.microsoft.com/office/drawing/2014/main" id="{0E2C5D0C-2C01-6F38-B51E-D1F70774B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1710" y="4073912"/>
            <a:ext cx="2647890" cy="75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oward Hughes Medical Institute">
            <a:extLst>
              <a:ext uri="{FF2B5EF4-FFF2-40B4-BE49-F238E27FC236}">
                <a16:creationId xmlns:a16="http://schemas.microsoft.com/office/drawing/2014/main" id="{A74F3450-DA14-42BA-B785-631DF330F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569" y="4608430"/>
            <a:ext cx="1645263" cy="102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A98C1DCD-4E69-C699-447B-86CC40983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5004048"/>
            <a:ext cx="1521574" cy="89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7BAC6C-F2DC-F0FA-34BE-704A89B99C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58316" y="4721597"/>
            <a:ext cx="633377" cy="633377"/>
          </a:xfrm>
          <a:prstGeom prst="rect">
            <a:avLst/>
          </a:prstGeom>
        </p:spPr>
      </p:pic>
      <p:pic>
        <p:nvPicPr>
          <p:cNvPr id="1048" name="Picture 24" descr="Illinois Flag">
            <a:extLst>
              <a:ext uri="{FF2B5EF4-FFF2-40B4-BE49-F238E27FC236}">
                <a16:creationId xmlns:a16="http://schemas.microsoft.com/office/drawing/2014/main" id="{7D076911-577B-FEDE-CE01-C336A4FA5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713" y="1254263"/>
            <a:ext cx="2748316" cy="274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856629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32010</TotalTime>
  <Words>732</Words>
  <Application>Microsoft Macintosh PowerPoint</Application>
  <PresentationFormat>Widescreen</PresentationFormat>
  <Paragraphs>134</Paragraphs>
  <Slides>10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Myriad Pro</vt:lpstr>
      <vt:lpstr>Arial</vt:lpstr>
      <vt:lpstr>Helvetica</vt:lpstr>
      <vt:lpstr>1_Office Theme</vt:lpstr>
      <vt:lpstr>Energizing student learning  through research</vt:lpstr>
      <vt:lpstr>Education requires a community, changes lives</vt:lpstr>
      <vt:lpstr>“Creativity, innovation, and social mobility” —Lisa Freeman</vt:lpstr>
      <vt:lpstr>Real problems energize students to learn and puts classroom study in larger context</vt:lpstr>
      <vt:lpstr>Research teaches students to ask good questions</vt:lpstr>
      <vt:lpstr>Computer simulations give aggregate size from X-ray scattering</vt:lpstr>
      <vt:lpstr>Student success is more than classes and research</vt:lpstr>
      <vt:lpstr>Student success changes families for generations</vt:lpstr>
      <vt:lpstr>Acknowledgments—Research Collaborators and NIU Students</vt:lpstr>
      <vt:lpstr>Student success requires a community where everyone works together. 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Jennice O'Brien</dc:creator>
  <cp:lastModifiedBy>Ralph Wheeler</cp:lastModifiedBy>
  <cp:revision>352</cp:revision>
  <cp:lastPrinted>2017-10-26T18:36:53Z</cp:lastPrinted>
  <dcterms:created xsi:type="dcterms:W3CDTF">2010-05-18T23:17:18Z</dcterms:created>
  <dcterms:modified xsi:type="dcterms:W3CDTF">2025-05-05T20:00:18Z</dcterms:modified>
</cp:coreProperties>
</file>