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2145706768" r:id="rId3"/>
    <p:sldId id="2145706758" r:id="rId4"/>
    <p:sldId id="2145706784" r:id="rId5"/>
    <p:sldId id="2145706628" r:id="rId6"/>
    <p:sldId id="2145706781" r:id="rId7"/>
    <p:sldId id="2145706783" r:id="rId8"/>
    <p:sldId id="2145706782" r:id="rId9"/>
    <p:sldId id="308" r:id="rId10"/>
    <p:sldId id="2145706785" r:id="rId11"/>
    <p:sldId id="307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B84B17-B1C1-FB48-C387-A1C5AE7FFBC8}" name="Michael Daigler" initials="MD" userId="S::a1857163@mail.niu.edu::6684493b-9268-4954-b2da-49cffdeda970" providerId="AD"/>
  <p188:author id="{41E22F3D-F276-E4EA-A4DD-7B1A5E9DCDA2}" name="Michael Daigler" initials="MD" userId="S::A1857163@mail.niu.edu::6684493b-9268-4954-b2da-49cffdeda970" providerId="AD"/>
  <p188:author id="{A4E0377B-099E-8C10-949A-7D57C14028A0}" name="Catherine Squires" initials="CS" userId="S::a1116997@mail.niu.edu::53c0c8c4-d1b5-42ac-85b5-55048e52d6bc" providerId="AD"/>
  <p188:author id="{80E6D8C1-CEC1-7BC0-B56D-FE18F63CFEC1}" name="Phil Zepeda" initials="PZ" userId="S::A1094190@mail.niu.edu::c37b05a3-674e-4c32-8129-af9c4575dfa7" providerId="AD"/>
  <p188:author id="{AEAD1BF9-3EB0-4A1C-F4FC-51BE74BC1923}" name="Michael Adzovic" initials="MA" userId="S::A105030@mail.niu.edu::91376ac9-f9cb-46b5-86a9-f25fd7df300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2FA6847-3EA8-61DA-E0BF-10EB541B2DC0}" v="386" dt="2025-03-17T19:28:59.060"/>
    <p1510:client id="{05DD8A41-1207-DEA9-C5C3-3C8189F0EB55}" v="4" dt="2025-03-17T19:55:58.385"/>
    <p1510:client id="{2D4E1364-925A-7A78-2B99-F99D64E696EA}" v="10" dt="2025-03-17T19:48:45.393"/>
    <p1510:client id="{44967B48-4377-4123-A15C-795F715AD99B}" v="2" dt="2025-03-17T17:57:41.797"/>
    <p1510:client id="{D45B6971-76E0-9E0B-DF2A-A02031D55AE9}" v="6" dt="2025-03-17T20:08:34.708"/>
    <p1510:client id="{DC501630-3A91-39BB-F2F8-E418DC9A3812}" v="133" dt="2025-03-17T18:40:36.759"/>
    <p1510:client id="{F144D81B-11E7-5748-F2D7-7CE8F799D3A7}" v="14" dt="2025-03-17T19:41:42.640"/>
    <p1510:client id="{F5E0BCD0-EFBC-46C9-A2CE-51676D320B21}" v="4" dt="2025-03-17T19:17:23.245"/>
    <p1510:client id="{F87F8BD9-1DFC-E13D-D3FC-6A052916498B}" v="67" dt="2025-03-17T18:58:57.16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5202" autoAdjust="0"/>
  </p:normalViewPr>
  <p:slideViewPr>
    <p:cSldViewPr snapToGrid="0">
      <p:cViewPr varScale="1">
        <p:scale>
          <a:sx n="77" d="100"/>
          <a:sy n="77" d="100"/>
        </p:scale>
        <p:origin x="465" y="5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microsoft.com/office/2018/10/relationships/authors" Target="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0"/>
      <c:rotY val="0"/>
      <c:depthPercent val="60"/>
      <c:rAngAx val="0"/>
      <c:perspective val="100"/>
    </c:view3D>
    <c:floor>
      <c:thickness val="0"/>
      <c:spPr>
        <a:solidFill>
          <a:schemeClr val="lt1">
            <a:lumMod val="95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3326458619706977"/>
          <c:y val="6.4385998382812296E-2"/>
          <c:w val="0.81018535010225634"/>
          <c:h val="0.79638358195545711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FY25 Actual</c:v>
                </c:pt>
              </c:strCache>
            </c:strRef>
          </c:tx>
          <c:spPr>
            <a:solidFill>
              <a:srgbClr val="C00000">
                <a:alpha val="85000"/>
              </a:srgbClr>
            </a:solidFill>
            <a:ln w="9525" cap="flat" cmpd="sng" algn="ctr">
              <a:solidFill>
                <a:schemeClr val="tx1"/>
              </a:solidFill>
              <a:round/>
            </a:ln>
            <a:effectLst/>
            <a:sp3d contourW="9525">
              <a:contourClr>
                <a:schemeClr val="tx1"/>
              </a:contourClr>
            </a:sp3d>
          </c:spPr>
          <c:invertIfNegative val="0"/>
          <c:cat>
            <c:strRef>
              <c:f>Sheet1!$A$2:$A$3</c:f>
              <c:strCache>
                <c:ptCount val="2"/>
                <c:pt idx="0">
                  <c:v>Total Achievement</c:v>
                </c:pt>
                <c:pt idx="1">
                  <c:v>Cash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 formatCode="&quot;$&quot;#,##0.00_);[Red]\(&quot;$&quot;#,##0.00\)">
                  <c:v>57.155999999999999</c:v>
                </c:pt>
                <c:pt idx="1">
                  <c:v>19.649999999999999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13F-4724-9F4B-29344F643D4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FY25 Goal</c:v>
                </c:pt>
              </c:strCache>
            </c:strRef>
          </c:tx>
          <c:spPr>
            <a:solidFill>
              <a:schemeClr val="tx1">
                <a:lumMod val="75000"/>
                <a:lumOff val="25000"/>
                <a:alpha val="85000"/>
              </a:schemeClr>
            </a:solidFill>
            <a:ln w="9525" cap="flat" cmpd="sng" algn="ctr">
              <a:solidFill>
                <a:schemeClr val="tx1"/>
              </a:solidFill>
              <a:round/>
            </a:ln>
            <a:effectLst/>
            <a:sp3d contourW="9525">
              <a:contourClr>
                <a:schemeClr val="tx1"/>
              </a:contourClr>
            </a:sp3d>
          </c:spPr>
          <c:invertIfNegative val="0"/>
          <c:cat>
            <c:strRef>
              <c:f>Sheet1!$A$2:$A$3</c:f>
              <c:strCache>
                <c:ptCount val="2"/>
                <c:pt idx="0">
                  <c:v>Total Achievement</c:v>
                </c:pt>
                <c:pt idx="1">
                  <c:v>Cash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60</c:v>
                </c:pt>
                <c:pt idx="1">
                  <c:v>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13F-4724-9F4B-29344F643D4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5"/>
        <c:shape val="box"/>
        <c:axId val="1568712447"/>
        <c:axId val="1588695663"/>
        <c:axId val="1906473967"/>
      </c:bar3DChart>
      <c:catAx>
        <c:axId val="156871244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88695663"/>
        <c:crosses val="autoZero"/>
        <c:auto val="1"/>
        <c:lblAlgn val="ctr"/>
        <c:lblOffset val="100"/>
        <c:noMultiLvlLbl val="0"/>
      </c:catAx>
      <c:valAx>
        <c:axId val="158869566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$&quot;#,##0.0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68712447"/>
        <c:crosses val="autoZero"/>
        <c:crossBetween val="between"/>
        <c:majorUnit val="15"/>
      </c:valAx>
      <c:serAx>
        <c:axId val="1906473967"/>
        <c:scaling>
          <c:orientation val="minMax"/>
        </c:scaling>
        <c:delete val="1"/>
        <c:axPos val="b"/>
        <c:majorTickMark val="none"/>
        <c:minorTickMark val="none"/>
        <c:tickLblPos val="nextTo"/>
        <c:crossAx val="1588695663"/>
        <c:crosses val="autoZero"/>
      </c:ser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8517102268917425"/>
          <c:y val="0.92010409694076556"/>
          <c:w val="0.31281981300499545"/>
          <c:h val="6.331940283701798E-2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0"/>
      <c:rotY val="0"/>
      <c:depthPercent val="60"/>
      <c:rAngAx val="0"/>
      <c:perspective val="100"/>
    </c:view3D>
    <c:floor>
      <c:thickness val="0"/>
      <c:spPr>
        <a:solidFill>
          <a:schemeClr val="lt1">
            <a:lumMod val="95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3326458619706977"/>
          <c:y val="6.4385998382812296E-2"/>
          <c:w val="0.81018535010225634"/>
          <c:h val="0.79638358195545711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FY25 Actual</c:v>
                </c:pt>
              </c:strCache>
            </c:strRef>
          </c:tx>
          <c:spPr>
            <a:solidFill>
              <a:srgbClr val="C00000">
                <a:alpha val="85000"/>
              </a:srgbClr>
            </a:solidFill>
            <a:ln w="9525" cap="flat" cmpd="sng" algn="ctr">
              <a:solidFill>
                <a:schemeClr val="tx1"/>
              </a:solidFill>
              <a:round/>
            </a:ln>
            <a:effectLst/>
            <a:sp3d contourW="9525">
              <a:contourClr>
                <a:schemeClr val="tx1"/>
              </a:contourClr>
            </a:sp3d>
          </c:spPr>
          <c:invertIfNegative val="0"/>
          <c:cat>
            <c:strRef>
              <c:f>Sheet1!$A$2:$A$3</c:f>
              <c:strCache>
                <c:ptCount val="2"/>
                <c:pt idx="0">
                  <c:v>Total Achievement</c:v>
                </c:pt>
                <c:pt idx="1">
                  <c:v>Cash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 formatCode="&quot;$&quot;#,##0.00_);[Red]\(&quot;$&quot;#,##0.00\)">
                  <c:v>53.1</c:v>
                </c:pt>
                <c:pt idx="1">
                  <c:v>19.649999999999999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13F-4724-9F4B-29344F643D4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FY25 Goal</c:v>
                </c:pt>
              </c:strCache>
            </c:strRef>
          </c:tx>
          <c:spPr>
            <a:solidFill>
              <a:schemeClr val="tx1">
                <a:lumMod val="75000"/>
                <a:lumOff val="25000"/>
                <a:alpha val="85000"/>
              </a:schemeClr>
            </a:solidFill>
            <a:ln w="9525" cap="flat" cmpd="sng" algn="ctr">
              <a:solidFill>
                <a:schemeClr val="tx1"/>
              </a:solidFill>
              <a:round/>
            </a:ln>
            <a:effectLst/>
            <a:sp3d contourW="9525">
              <a:contourClr>
                <a:schemeClr val="tx1"/>
              </a:contourClr>
            </a:sp3d>
          </c:spPr>
          <c:invertIfNegative val="0"/>
          <c:cat>
            <c:strRef>
              <c:f>Sheet1!$A$2:$A$3</c:f>
              <c:strCache>
                <c:ptCount val="2"/>
                <c:pt idx="0">
                  <c:v>Total Achievement</c:v>
                </c:pt>
                <c:pt idx="1">
                  <c:v>Cash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60</c:v>
                </c:pt>
                <c:pt idx="1">
                  <c:v>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13F-4724-9F4B-29344F643D4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5"/>
        <c:shape val="box"/>
        <c:axId val="1568712447"/>
        <c:axId val="1588695663"/>
        <c:axId val="1906473967"/>
      </c:bar3DChart>
      <c:catAx>
        <c:axId val="156871244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88695663"/>
        <c:crosses val="autoZero"/>
        <c:auto val="1"/>
        <c:lblAlgn val="ctr"/>
        <c:lblOffset val="100"/>
        <c:noMultiLvlLbl val="0"/>
      </c:catAx>
      <c:valAx>
        <c:axId val="158869566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$&quot;#,##0.0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68712447"/>
        <c:crosses val="autoZero"/>
        <c:crossBetween val="between"/>
        <c:majorUnit val="15"/>
      </c:valAx>
      <c:serAx>
        <c:axId val="1906473967"/>
        <c:scaling>
          <c:orientation val="minMax"/>
        </c:scaling>
        <c:delete val="1"/>
        <c:axPos val="b"/>
        <c:majorTickMark val="none"/>
        <c:minorTickMark val="none"/>
        <c:tickLblPos val="nextTo"/>
        <c:crossAx val="1588695663"/>
        <c:crosses val="autoZero"/>
      </c:ser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8517102268917425"/>
          <c:y val="0.92010409694076556"/>
          <c:w val="0.31281981300499545"/>
          <c:h val="6.331940283701798E-2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sp3d/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/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8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sp3d/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/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E1E5B5-4861-4DEF-A333-6959883B0616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C331CC-282B-4865-95C0-388BF95255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5111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C331CC-282B-4865-95C0-388BF952554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957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3AC1CC-227A-6FD6-E22E-B98C800D13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F98A948-94A6-7763-F8F9-C010341295B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D34ADA3-7F17-1A9D-51DA-F45A79F7D4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4B08AE-8863-7488-0D5D-81518CA5AD3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BDF500-FE05-4D50-AB42-37EDEB80A66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87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BDF500-FE05-4D50-AB42-37EDEB80A66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7033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BE8066-67C8-4A46-A992-CA898857DE5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9752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5E4D4B-ED76-EAC7-735E-F87DCFA1EC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00CEE82-F9DF-A5BD-CC88-E7EDFB9B9B6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C8AA354-01E0-459D-877D-DDA41545F0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81132">
              <a:defRPr/>
            </a:pPr>
            <a:endParaRPr lang="en-US" b="0" i="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30832A-F0B3-8041-43F5-15117B402E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BE8066-67C8-4A46-A992-CA898857DE5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5312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FCB1B3-4537-421D-EE06-53A79F3C84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120E94B-A6B3-1689-86B2-93AC2E347D9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92B833F-B86B-FE0C-1D5D-AFDAF1A8FD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81132">
              <a:defRPr/>
            </a:pPr>
            <a:endParaRPr lang="en-US" dirty="0"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53CC25-FF6D-F263-5D80-6E30B01733B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BE8066-67C8-4A46-A992-CA898857DE5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421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6288" y="1200150"/>
            <a:ext cx="5762625" cy="3241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i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BE8066-67C8-4A46-A992-CA898857DE5A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04605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7C1CE9-DA07-46EF-84FB-22AF4EE2EC3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3258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7C1CE9-DA07-46EF-84FB-22AF4EE2EC3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6346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7C1CE9-DA07-46EF-84FB-22AF4EE2EC3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7450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AAC891-1E1C-DA3E-351A-5E5F89CA27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94549D0-59F2-C14B-5CBB-AD6BAD52E4B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F8CA16E-2043-B446-3A59-CA3F8F5CDB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chemeClr val="bg2">
                  <a:lumMod val="10000"/>
                </a:schemeClr>
              </a:solidFill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598E1F-E909-9372-6453-D1D33EE25D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BDF500-FE05-4D50-AB42-37EDEB80A66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3321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9863E4C-9657-E138-C7E9-23178E47D4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90797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16BC79D-AEBF-9A08-DBC1-165B8DB4DD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036" y="136525"/>
            <a:ext cx="10915764" cy="389119"/>
          </a:xfrm>
        </p:spPr>
        <p:txBody>
          <a:bodyPr>
            <a:noAutofit/>
          </a:bodyPr>
          <a:lstStyle>
            <a:lvl1pPr>
              <a:defRPr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0D8E56-6038-42EF-2D44-F96BBB9155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49844"/>
            <a:ext cx="10515600" cy="5027119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B46B55-7E70-4D4F-1567-8A57DE8262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417EF-672A-482C-83AB-07DD0B0B8B9A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1ACFBC-0E3A-8E8D-8CA2-D74B26692D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9F128A-BFC6-FDD4-9EB7-BA549AADA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0509F-4814-414C-8072-03B9E1FE07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1547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FF2B74D-EED1-1D43-6A2D-DE0EAD8CCA3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4F8A24B-3500-6855-835E-5D962DE34F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64B003-E890-09CE-2662-422172C32B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417EF-672A-482C-83AB-07DD0B0B8B9A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709BC0-8E08-7FAC-E5C9-ADBFE9AF7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86EC5C-4254-3DA1-E832-E14EEF7778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0509F-4814-414C-8072-03B9E1FE07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8015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248368-1908-4FA2-8871-C97A5210E9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9642" y="458921"/>
            <a:ext cx="9971159" cy="1325563"/>
          </a:xfrm>
        </p:spPr>
        <p:txBody>
          <a:bodyPr/>
          <a:lstStyle>
            <a:lvl1pPr>
              <a:defRPr>
                <a:gradFill>
                  <a:gsLst>
                    <a:gs pos="0">
                      <a:schemeClr val="bg2"/>
                    </a:gs>
                    <a:gs pos="100000">
                      <a:schemeClr val="accent1"/>
                    </a:gs>
                  </a:gsLst>
                  <a:lin ang="0" scaled="1"/>
                </a:gra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CONTENT SLIDE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18B931-E896-4471-A71A-819D3B6829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9641" y="3133486"/>
            <a:ext cx="10515600" cy="242792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600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18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377" indent="0">
              <a:buNone/>
              <a:defRPr sz="16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566" indent="0">
              <a:buNone/>
              <a:defRPr sz="14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754" indent="0">
              <a:buNone/>
              <a:defRPr sz="14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4D4EAA8-8E55-45C3-BD00-531D549BB77D}"/>
              </a:ext>
            </a:extLst>
          </p:cNvPr>
          <p:cNvCxnSpPr/>
          <p:nvPr userDrawn="1"/>
        </p:nvCxnSpPr>
        <p:spPr>
          <a:xfrm>
            <a:off x="1068863" y="1528464"/>
            <a:ext cx="630936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ubtitle 2">
            <a:extLst>
              <a:ext uri="{FF2B5EF4-FFF2-40B4-BE49-F238E27FC236}">
                <a16:creationId xmlns:a16="http://schemas.microsoft.com/office/drawing/2014/main" id="{126D1C29-9D03-4CB6-B17E-D7DC93295F21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929642" y="1669112"/>
            <a:ext cx="9971159" cy="692595"/>
          </a:xfrm>
        </p:spPr>
        <p:txBody>
          <a:bodyPr>
            <a:normAutofit/>
          </a:bodyPr>
          <a:lstStyle>
            <a:lvl1pPr marL="0" indent="0" algn="l">
              <a:buNone/>
              <a:defRPr sz="2500" b="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Slide Subtitle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FCDC761-E078-4116-B4FD-B0C88CDEB3DB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99783659-B337-1C5B-1880-E562CCB10E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24400" y="6456809"/>
            <a:ext cx="2743200" cy="365125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40F99D1-A115-46CA-B10A-279193A83BBC}" type="datetime1">
              <a:rPr lang="en-US" smtClean="0"/>
              <a:pPr/>
              <a:t>3/17/2025</a:t>
            </a:fld>
            <a:endParaRPr lang="en-US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1BF2FED7-E74D-996F-7CA4-E7462C7560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4874" y="6456809"/>
            <a:ext cx="3256673" cy="365125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83EA4B20-BC29-70A3-0C6F-2B826C86AD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49751" y="6456809"/>
            <a:ext cx="2743200" cy="365125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5CBEC59-7FF9-4688-98DF-89832A0C90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6289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picture containing outdoor, red, sign, dark&#10;&#10;Description automatically generated">
            <a:extLst>
              <a:ext uri="{FF2B5EF4-FFF2-40B4-BE49-F238E27FC236}">
                <a16:creationId xmlns:a16="http://schemas.microsoft.com/office/drawing/2014/main" id="{9AC9FBAA-0D8E-41BD-8D59-8AEF4F9A53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2592" y="-101600"/>
            <a:ext cx="12794878" cy="7204007"/>
          </a:xfrm>
          <a:prstGeom prst="rect">
            <a:avLst/>
          </a:prstGeom>
        </p:spPr>
      </p:pic>
      <p:pic>
        <p:nvPicPr>
          <p:cNvPr id="11" name="Picture 10" title="NIU logo">
            <a:extLst>
              <a:ext uri="{FF2B5EF4-FFF2-40B4-BE49-F238E27FC236}">
                <a16:creationId xmlns:a16="http://schemas.microsoft.com/office/drawing/2014/main" id="{CB0922D4-06E0-4899-B758-FD8FA4CB94E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8975" y="4999845"/>
            <a:ext cx="904875" cy="158234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AC31028B-DDC3-4512-9962-72668855E84B}"/>
              </a:ext>
            </a:extLst>
          </p:cNvPr>
          <p:cNvSpPr txBox="1">
            <a:spLocks/>
          </p:cNvSpPr>
          <p:nvPr userDrawn="1"/>
        </p:nvSpPr>
        <p:spPr>
          <a:xfrm>
            <a:off x="914400" y="834162"/>
            <a:ext cx="6781800" cy="74059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Sanchez" panose="020B0604020202020204" charset="0"/>
                <a:ea typeface="Roboto Slab" pitchFamily="2" charset="0"/>
                <a:cs typeface="Arial" pitchFamily="34" charset="0"/>
              </a:defRPr>
            </a:lvl1pPr>
          </a:lstStyle>
          <a:p>
            <a:endParaRPr lang="en-US" sz="4000"/>
          </a:p>
        </p:txBody>
      </p:sp>
      <p:pic>
        <p:nvPicPr>
          <p:cNvPr id="18" name="Picture 17" descr="Logo&#10;&#10;Description automatically generated">
            <a:extLst>
              <a:ext uri="{FF2B5EF4-FFF2-40B4-BE49-F238E27FC236}">
                <a16:creationId xmlns:a16="http://schemas.microsoft.com/office/drawing/2014/main" id="{3D99444F-6839-4688-B8B4-6AF6E76185C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925445"/>
            <a:ext cx="2367666" cy="1253937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B3CDEB8C-B944-4B16-8F47-F51F45E95D5E}"/>
              </a:ext>
            </a:extLst>
          </p:cNvPr>
          <p:cNvGrpSpPr/>
          <p:nvPr userDrawn="1"/>
        </p:nvGrpSpPr>
        <p:grpSpPr>
          <a:xfrm>
            <a:off x="-609599" y="4355927"/>
            <a:ext cx="6537891" cy="585862"/>
            <a:chOff x="-609599" y="4355927"/>
            <a:chExt cx="6537891" cy="585862"/>
          </a:xfrm>
          <a:solidFill>
            <a:schemeClr val="bg2">
              <a:lumMod val="25000"/>
            </a:schemeClr>
          </a:solidFill>
        </p:grpSpPr>
        <p:sp>
          <p:nvSpPr>
            <p:cNvPr id="21" name="Flowchart: Process 20">
              <a:extLst>
                <a:ext uri="{FF2B5EF4-FFF2-40B4-BE49-F238E27FC236}">
                  <a16:creationId xmlns:a16="http://schemas.microsoft.com/office/drawing/2014/main" id="{A60B2C82-B7C0-4FEF-A4D4-981A67BBF826}"/>
                </a:ext>
              </a:extLst>
            </p:cNvPr>
            <p:cNvSpPr/>
            <p:nvPr userDrawn="1"/>
          </p:nvSpPr>
          <p:spPr>
            <a:xfrm>
              <a:off x="-609599" y="4355927"/>
              <a:ext cx="6270170" cy="585862"/>
            </a:xfrm>
            <a:prstGeom prst="flowChart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3CBA0569-9546-4C8A-A14B-D6C5602A65CD}"/>
                </a:ext>
              </a:extLst>
            </p:cNvPr>
            <p:cNvSpPr/>
            <p:nvPr userDrawn="1"/>
          </p:nvSpPr>
          <p:spPr>
            <a:xfrm>
              <a:off x="5392850" y="4355927"/>
              <a:ext cx="535442" cy="58586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373677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D7094-3C43-6256-8B96-45E28930DA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30A423-ABD4-4915-9F43-AC768ADF14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64F66C-D8AD-F25C-D6C5-AC2D3109F5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417EF-672A-482C-83AB-07DD0B0B8B9A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6A996F-1026-3243-9EAC-BB353DAD59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5E0543-87B6-BA6D-6DFC-318EBB210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0509F-4814-414C-8072-03B9E1FE07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5732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B1196-9752-EBD1-6A97-C79E3F9C29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DFFA86-970A-DDFF-6053-475C247E21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B13324-0DB0-F9AC-26CA-96FDCD9582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F44F41-7DF7-D01D-483A-A20F42954F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417EF-672A-482C-83AB-07DD0B0B8B9A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FCAA82-3C97-30D7-E40A-F6AC5795FB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211932-AB86-927B-F131-0394072C5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0509F-4814-414C-8072-03B9E1FE07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5284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F89E36-F5D0-595B-3C14-2EB404415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8D0853-744D-CE3A-36C9-7ABA993F1C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BF105F-CBFB-8B24-912B-49A01F8FEA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B3347E0-0D73-566D-E3FA-1BBD841A43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8861E56-6E21-6C72-93BF-E4D5C29B14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85AE393-C7AA-4535-4357-ECB4E0891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417EF-672A-482C-83AB-07DD0B0B8B9A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FF8A08F-2061-E403-B89B-18AF6A83D3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9538251-884B-76E2-0B63-95AC4399A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0509F-4814-414C-8072-03B9E1FE07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7916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FAEBF3-D75C-25AA-2039-10D7075F7F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025DB6-F9DC-8D71-A3E2-A34615F73E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417EF-672A-482C-83AB-07DD0B0B8B9A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3EE3E0-EC6A-F355-42B4-60C21C6808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ABD9FB-BDDD-1EB7-3C2E-C6B618395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0509F-4814-414C-8072-03B9E1FE07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2352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B224817-1BDE-44B5-B97B-74F8077D91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417EF-672A-482C-83AB-07DD0B0B8B9A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90A603-301D-BFA7-CD0D-6D422BB32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6F7A40-3555-496D-BE9E-3E643A348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0509F-4814-414C-8072-03B9E1FE07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8934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C01171-D385-5350-ACA1-31CCE1B8D6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765CBA-3CE5-000B-3D9A-ADD6D2B258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FBFA0E-FFD7-0E96-8470-8DABA99E2A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543043-6005-1967-32FF-0E51BB3734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417EF-672A-482C-83AB-07DD0B0B8B9A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29DBE2-2E01-D30C-3566-AEA7F84AD8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B75EF3-E515-FD30-5D79-CB5B563531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0509F-4814-414C-8072-03B9E1FE07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8034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C4760A-D9DE-7C2B-BA71-E01B174C8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7832A78-1CF0-33EA-D59E-04C90480172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AB71B2-51E9-AF51-1E17-3E755A73EA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02F331-6131-202E-FFA3-FB40259F1A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417EF-672A-482C-83AB-07DD0B0B8B9A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497FDF-BB3F-83B2-27F4-AE96C9971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D0E33C-07A6-D5E0-5052-FDEB58916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0509F-4814-414C-8072-03B9E1FE07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0252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F607E-BCD5-FD2A-F1D7-90434C4F8B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46201CB-5F28-9CF3-3256-1CA66D2079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F3C1EC-DE44-A99D-20B0-D03C3B5DEA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417EF-672A-482C-83AB-07DD0B0B8B9A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91846A-A583-01E9-7DAE-67C70302AF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30ECC9-5569-0C74-C7D1-5DE282417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0509F-4814-414C-8072-03B9E1FE07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6867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934144B-95C9-64B6-33E7-472432402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8C17B6-F951-115D-3658-5A2E21D868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8661F8-3FD4-ABFF-8D59-C6B61563B5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D2417EF-672A-482C-83AB-07DD0B0B8B9A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CEE66C-1EC1-D558-FAC1-2699B63972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672ACC-702B-E3B2-3912-5C8516E695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9E0509F-4814-414C-8072-03B9E1FE07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46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F8B749FA-E52B-4529-BC36-35EE6E6FFFF6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841829" y="5202238"/>
            <a:ext cx="9144000" cy="574448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en-US" sz="1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March 27, 2025</a:t>
            </a:r>
            <a:endParaRPr lang="en-US" sz="15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9FA751D-124F-455B-A8C5-8969EF0F4327}"/>
              </a:ext>
            </a:extLst>
          </p:cNvPr>
          <p:cNvSpPr txBox="1">
            <a:spLocks/>
          </p:cNvSpPr>
          <p:nvPr/>
        </p:nvSpPr>
        <p:spPr>
          <a:xfrm>
            <a:off x="673100" y="2159548"/>
            <a:ext cx="10476371" cy="2116362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bg1"/>
                </a:solidFill>
                <a:latin typeface="Sanchez" panose="02000000000000000000" pitchFamily="2" charset="0"/>
                <a:ea typeface="Roboto Slab" pitchFamily="2" charset="0"/>
                <a:cs typeface="Arial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>
                <a:latin typeface="Gotham" panose="02000604040000020004" pitchFamily="50" charset="0"/>
              </a:rPr>
              <a:t>Foundation Update for the NIU Board of Trustees</a:t>
            </a:r>
            <a:endParaRPr lang="en-US" sz="1200" i="1">
              <a:latin typeface="Lucida Bright" panose="020406020505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F6F7703-C880-4580-A855-6CB5D93B85BB}"/>
              </a:ext>
            </a:extLst>
          </p:cNvPr>
          <p:cNvSpPr txBox="1"/>
          <p:nvPr/>
        </p:nvSpPr>
        <p:spPr>
          <a:xfrm>
            <a:off x="806994" y="4452983"/>
            <a:ext cx="50277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  <a:latin typeface="Sanchez" panose="02000000000000000000"/>
              </a:rPr>
              <a:t>Catherine Squires</a:t>
            </a:r>
          </a:p>
        </p:txBody>
      </p:sp>
    </p:spTree>
    <p:extLst>
      <p:ext uri="{BB962C8B-B14F-4D97-AF65-F5344CB8AC3E}">
        <p14:creationId xmlns:p14="http://schemas.microsoft.com/office/powerpoint/2010/main" val="3570429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493F97-8B5D-2DBC-A896-78B48BAF0C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F11CCB9-0785-8239-B455-F93C51E6EFEC}"/>
              </a:ext>
            </a:extLst>
          </p:cNvPr>
          <p:cNvSpPr/>
          <p:nvPr/>
        </p:nvSpPr>
        <p:spPr>
          <a:xfrm>
            <a:off x="0" y="-64546"/>
            <a:ext cx="12192000" cy="69225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28E7DDE-580B-7757-3A10-482243FD2B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9756"/>
            <a:ext cx="12192000" cy="90797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48C3C1-4C6F-5D52-391B-C77A0AE32A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80085"/>
            <a:ext cx="10235453" cy="5340084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400" b="1">
                <a:latin typeface="Arial"/>
                <a:cs typeface="Arial"/>
              </a:rPr>
              <a:t>Response to uncertainty and change at the federal funding level</a:t>
            </a:r>
            <a:endParaRPr lang="en-US" sz="2400">
              <a:solidFill>
                <a:srgbClr val="000000"/>
              </a:solidFill>
            </a:endParaRPr>
          </a:p>
          <a:p>
            <a:endParaRPr lang="en-US" sz="2400">
              <a:solidFill>
                <a:srgbClr val="000000"/>
              </a:solidFill>
            </a:endParaRPr>
          </a:p>
          <a:p>
            <a:r>
              <a:rPr lang="en-US" sz="2400" b="1">
                <a:latin typeface="Arial"/>
                <a:cs typeface="Arial"/>
              </a:rPr>
              <a:t>Outgrowth of the Strategic Development Team</a:t>
            </a:r>
            <a:endParaRPr lang="en-US" sz="2400">
              <a:solidFill>
                <a:srgbClr val="000000"/>
              </a:solidFill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en-US" sz="2000" b="1">
                <a:latin typeface="Arial"/>
                <a:cs typeface="Arial"/>
              </a:rPr>
              <a:t>Collaboration of RIPS, Advancement, OERD and Academic Affairs</a:t>
            </a:r>
            <a:endParaRPr lang="en-US" sz="2000">
              <a:solidFill>
                <a:srgbClr val="000000"/>
              </a:solidFill>
              <a:latin typeface="Arial"/>
              <a:cs typeface="Arial"/>
            </a:endParaRPr>
          </a:p>
          <a:p>
            <a:endParaRPr lang="en-US" sz="2400" b="1">
              <a:latin typeface="Arial"/>
              <a:cs typeface="Arial"/>
            </a:endParaRPr>
          </a:p>
          <a:p>
            <a:r>
              <a:rPr lang="en-US" sz="2400" b="1">
                <a:latin typeface="Arial"/>
                <a:cs typeface="Arial"/>
              </a:rPr>
              <a:t>Two pathways</a:t>
            </a:r>
          </a:p>
          <a:p>
            <a:pPr marL="342900" indent="-342900">
              <a:buChar char="•"/>
            </a:pPr>
            <a:r>
              <a:rPr lang="en-US" sz="2000" b="1">
                <a:latin typeface="Arial"/>
                <a:cs typeface="Arial"/>
              </a:rPr>
              <a:t>Short term objectives – to address emergent needs</a:t>
            </a:r>
          </a:p>
          <a:p>
            <a:pPr marL="342900" indent="-342900">
              <a:buChar char="•"/>
            </a:pPr>
            <a:r>
              <a:rPr lang="en-US" sz="2000" b="1">
                <a:latin typeface="Arial"/>
                <a:cs typeface="Arial"/>
              </a:rPr>
              <a:t>Longer term objectives – to build institutional capacity</a:t>
            </a:r>
          </a:p>
          <a:p>
            <a:pPr marL="342900" indent="-342900">
              <a:buChar char="•"/>
            </a:pPr>
            <a:endParaRPr lang="en-US" sz="2000" b="1" i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>
                <a:latin typeface="Arial"/>
                <a:cs typeface="Arial"/>
              </a:rPr>
              <a:t>Activities update</a:t>
            </a:r>
            <a:endParaRPr lang="en-US" sz="2400" b="1"/>
          </a:p>
          <a:p>
            <a:pPr marL="342900" indent="-342900">
              <a:buChar char="•"/>
            </a:pPr>
            <a:r>
              <a:rPr lang="en-US" sz="2000" b="1">
                <a:latin typeface="Arial"/>
                <a:cs typeface="Arial"/>
              </a:rPr>
              <a:t>Launch events this week!</a:t>
            </a:r>
            <a:endParaRPr lang="en-US" sz="2000" b="1"/>
          </a:p>
          <a:p>
            <a:pPr marL="342900" indent="-342900">
              <a:buChar char="•"/>
            </a:pPr>
            <a:endParaRPr lang="en-US" sz="2000" b="1"/>
          </a:p>
          <a:p>
            <a:endParaRPr lang="en-US" sz="2000" b="1"/>
          </a:p>
          <a:p>
            <a:endParaRPr lang="en-US" sz="240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96767D-6846-5063-A4CE-E2555C428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10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7487E18-E9F5-0D09-538A-6D336D1F56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2739"/>
            <a:ext cx="10371991" cy="476418"/>
          </a:xfrm>
        </p:spPr>
        <p:txBody>
          <a:bodyPr>
            <a:noAutofit/>
          </a:bodyPr>
          <a:lstStyle/>
          <a:p>
            <a:r>
              <a:rPr lang="en-US" sz="3200" b="1">
                <a:solidFill>
                  <a:schemeClr val="bg1"/>
                </a:solidFill>
              </a:rPr>
              <a:t>Huskie Frontier Teams</a:t>
            </a:r>
          </a:p>
        </p:txBody>
      </p:sp>
    </p:spTree>
    <p:extLst>
      <p:ext uri="{BB962C8B-B14F-4D97-AF65-F5344CB8AC3E}">
        <p14:creationId xmlns:p14="http://schemas.microsoft.com/office/powerpoint/2010/main" val="41783433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3F5C4B-EF18-D6A5-50D8-C031C59E17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1CCAB29-FBE0-1F4B-A4DE-9B0F5287D1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90797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9F0F21-C61A-DCE3-51FA-5BA7EA2918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46957"/>
            <a:ext cx="8546720" cy="4609852"/>
          </a:xfrm>
        </p:spPr>
        <p:txBody>
          <a:bodyPr>
            <a:noAutofit/>
          </a:bodyPr>
          <a:lstStyle/>
          <a:p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			   </a:t>
            </a:r>
          </a:p>
          <a:p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Saturday, June 14, 2025</a:t>
            </a:r>
          </a:p>
          <a:p>
            <a:r>
              <a:rPr lang="en-US" sz="2000" b="1"/>
              <a:t>NIU Convocation Center</a:t>
            </a:r>
            <a:endParaRPr lang="en-US" sz="20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i="0">
                <a:latin typeface="Arial" panose="020B0604020202020204" pitchFamily="34" charset="0"/>
                <a:cs typeface="Arial" panose="020B0604020202020204" pitchFamily="34" charset="0"/>
              </a:rPr>
              <a:t>A high-impact, memorable event that engages and inspires donors to contribute to the university’s future and achieves the following objectives:</a:t>
            </a:r>
          </a:p>
          <a:p>
            <a:pPr marL="457200" indent="-457200">
              <a:buAutoNum type="arabicPeriod"/>
            </a:pPr>
            <a:r>
              <a:rPr lang="en-US" b="1" i="0">
                <a:latin typeface="Arial" panose="020B0604020202020204" pitchFamily="34" charset="0"/>
                <a:cs typeface="Arial" panose="020B0604020202020204" pitchFamily="34" charset="0"/>
              </a:rPr>
              <a:t>Launches the campaign</a:t>
            </a:r>
            <a:r>
              <a:rPr lang="en-US" i="0">
                <a:latin typeface="Arial" panose="020B0604020202020204" pitchFamily="34" charset="0"/>
                <a:cs typeface="Arial" panose="020B0604020202020204" pitchFamily="34" charset="0"/>
              </a:rPr>
              <a:t>: Publicly announce the campaign’s goals, vision, and strategic initiatives.</a:t>
            </a:r>
          </a:p>
          <a:p>
            <a:pPr marL="457200" indent="-457200">
              <a:buAutoNum type="arabicPeriod"/>
            </a:pPr>
            <a:r>
              <a:rPr lang="en-US" b="1" i="0">
                <a:latin typeface="Arial" panose="020B0604020202020204" pitchFamily="34" charset="0"/>
                <a:cs typeface="Arial" panose="020B0604020202020204" pitchFamily="34" charset="0"/>
              </a:rPr>
              <a:t>Supercharges engagement and connection</a:t>
            </a:r>
            <a:r>
              <a:rPr lang="en-US" i="0">
                <a:latin typeface="Arial" panose="020B0604020202020204" pitchFamily="34" charset="0"/>
                <a:cs typeface="Arial" panose="020B0604020202020204" pitchFamily="34" charset="0"/>
              </a:rPr>
              <a:t>: Strengthen the relationship between NIU and its donor community.</a:t>
            </a:r>
          </a:p>
          <a:p>
            <a:pPr marL="457200" indent="-457200">
              <a:buAutoNum type="arabicPeriod"/>
            </a:pPr>
            <a:r>
              <a:rPr lang="en-US" b="1" i="0">
                <a:latin typeface="Arial" panose="020B0604020202020204" pitchFamily="34" charset="0"/>
                <a:cs typeface="Arial" panose="020B0604020202020204" pitchFamily="34" charset="0"/>
              </a:rPr>
              <a:t>Inspires </a:t>
            </a:r>
            <a:r>
              <a:rPr lang="en-US" b="1"/>
              <a:t>g</a:t>
            </a:r>
            <a:r>
              <a:rPr lang="en-US" b="1" i="0">
                <a:latin typeface="Arial" panose="020B0604020202020204" pitchFamily="34" charset="0"/>
                <a:cs typeface="Arial" panose="020B0604020202020204" pitchFamily="34" charset="0"/>
              </a:rPr>
              <a:t>iving</a:t>
            </a:r>
            <a:r>
              <a:rPr lang="en-US" i="0">
                <a:latin typeface="Arial" panose="020B0604020202020204" pitchFamily="34" charset="0"/>
                <a:cs typeface="Arial" panose="020B0604020202020204" pitchFamily="34" charset="0"/>
              </a:rPr>
              <a:t>: Highlight the university’s vision, progress, and the potential impact of donor contributions. </a:t>
            </a:r>
          </a:p>
          <a:p>
            <a:pPr marL="457200" indent="-457200">
              <a:buAutoNum type="arabicPeriod"/>
            </a:pPr>
            <a:r>
              <a:rPr lang="en-US" b="1" i="0">
                <a:latin typeface="Arial" panose="020B0604020202020204" pitchFamily="34" charset="0"/>
                <a:cs typeface="Arial" panose="020B0604020202020204" pitchFamily="34" charset="0"/>
              </a:rPr>
              <a:t>Recognizes </a:t>
            </a:r>
            <a:r>
              <a:rPr lang="en-US" b="1"/>
              <a:t>d</a:t>
            </a:r>
            <a:r>
              <a:rPr lang="en-US" b="1" i="0">
                <a:latin typeface="Arial" panose="020B0604020202020204" pitchFamily="34" charset="0"/>
                <a:cs typeface="Arial" panose="020B0604020202020204" pitchFamily="34" charset="0"/>
              </a:rPr>
              <a:t>onor </a:t>
            </a:r>
            <a:r>
              <a:rPr lang="en-US" b="1"/>
              <a:t>c</a:t>
            </a:r>
            <a:r>
              <a:rPr lang="en-US" b="1" i="0">
                <a:latin typeface="Arial" panose="020B0604020202020204" pitchFamily="34" charset="0"/>
                <a:cs typeface="Arial" panose="020B0604020202020204" pitchFamily="34" charset="0"/>
              </a:rPr>
              <a:t>ontributions</a:t>
            </a:r>
            <a:r>
              <a:rPr lang="en-US" i="0">
                <a:latin typeface="Arial" panose="020B0604020202020204" pitchFamily="34" charset="0"/>
                <a:cs typeface="Arial" panose="020B0604020202020204" pitchFamily="34" charset="0"/>
              </a:rPr>
              <a:t>: Celebrate the achievements of donors and encourage further investments.</a:t>
            </a:r>
          </a:p>
          <a:p>
            <a:pPr marL="457200" indent="-457200">
              <a:buAutoNum type="arabicPeriod"/>
            </a:pPr>
            <a:r>
              <a:rPr lang="en-US" b="1" i="0">
                <a:latin typeface="Arial" panose="020B0604020202020204" pitchFamily="34" charset="0"/>
                <a:cs typeface="Arial" panose="020B0604020202020204" pitchFamily="34" charset="0"/>
              </a:rPr>
              <a:t>Creates </a:t>
            </a:r>
            <a:r>
              <a:rPr lang="en-US" b="1"/>
              <a:t>m</a:t>
            </a:r>
            <a:r>
              <a:rPr lang="en-US" b="1" i="0">
                <a:latin typeface="Arial" panose="020B0604020202020204" pitchFamily="34" charset="0"/>
                <a:cs typeface="Arial" panose="020B0604020202020204" pitchFamily="34" charset="0"/>
              </a:rPr>
              <a:t>omentum</a:t>
            </a:r>
            <a:r>
              <a:rPr lang="en-US" i="0">
                <a:latin typeface="Arial" panose="020B0604020202020204" pitchFamily="34" charset="0"/>
                <a:cs typeface="Arial" panose="020B0604020202020204" pitchFamily="34" charset="0"/>
              </a:rPr>
              <a:t>: Generate excitement and enthusiasm around the fundraising campaign to encourage further giving.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D91582-636B-2C5D-B4A3-DD47D5BE4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11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249EBBC-3EF3-2957-64FC-E1710047C8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6733" y="121206"/>
            <a:ext cx="10861431" cy="476418"/>
          </a:xfrm>
        </p:spPr>
        <p:txBody>
          <a:bodyPr>
            <a:noAutofit/>
          </a:bodyPr>
          <a:lstStyle/>
          <a:p>
            <a:r>
              <a:rPr lang="en-US" sz="3200" b="1">
                <a:solidFill>
                  <a:schemeClr val="bg1"/>
                </a:solidFill>
              </a:rPr>
              <a:t>Campaign Launch Event</a:t>
            </a:r>
          </a:p>
        </p:txBody>
      </p:sp>
      <p:pic>
        <p:nvPicPr>
          <p:cNvPr id="14" name="Picture 13" descr="A close-up of a logo&#10;&#10;AI-generated content may be incorrect.">
            <a:extLst>
              <a:ext uri="{FF2B5EF4-FFF2-40B4-BE49-F238E27FC236}">
                <a16:creationId xmlns:a16="http://schemas.microsoft.com/office/drawing/2014/main" id="{8A327764-96CD-A0F5-7825-D39A180B4E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035" y="1055123"/>
            <a:ext cx="2946093" cy="1157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0360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4F3D279-2F37-D82F-620B-E883820D57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80767">
            <a:off x="7852267" y="1270774"/>
            <a:ext cx="2440564" cy="1872682"/>
          </a:xfrm>
          <a:prstGeom prst="rect">
            <a:avLst/>
          </a:prstGeom>
          <a:ln w="762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0F354CB-171D-62D5-3033-0F2E8B2EF6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470" y="136525"/>
            <a:ext cx="10777330" cy="389119"/>
          </a:xfrm>
        </p:spPr>
        <p:txBody>
          <a:bodyPr>
            <a:normAutofit fontScale="90000"/>
          </a:bodyPr>
          <a:lstStyle/>
          <a:p>
            <a:r>
              <a:rPr lang="en-US">
                <a:latin typeface="Arial"/>
                <a:cs typeface="Arial"/>
              </a:rPr>
              <a:t>Foundation and Alumni Association Updates and Activities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52C7EA-41ED-5827-D372-A48937FC85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035" y="1301262"/>
            <a:ext cx="5054992" cy="47614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/>
              <a:t>Events</a:t>
            </a:r>
          </a:p>
          <a:p>
            <a:pPr lvl="1"/>
            <a:r>
              <a:rPr lang="en-US"/>
              <a:t>Alumni Holiday Reception</a:t>
            </a:r>
          </a:p>
          <a:p>
            <a:pPr lvl="1"/>
            <a:r>
              <a:rPr lang="en-US"/>
              <a:t>Boise Idaho Potato Bowl</a:t>
            </a:r>
          </a:p>
          <a:p>
            <a:pPr lvl="1"/>
            <a:r>
              <a:rPr lang="en-US"/>
              <a:t>Florida Trip Events:</a:t>
            </a:r>
          </a:p>
          <a:p>
            <a:pPr lvl="2"/>
            <a:r>
              <a:rPr lang="en-US"/>
              <a:t>Boca Raton</a:t>
            </a:r>
          </a:p>
          <a:p>
            <a:pPr lvl="2"/>
            <a:r>
              <a:rPr lang="en-US"/>
              <a:t>Bonita Bay</a:t>
            </a:r>
          </a:p>
          <a:p>
            <a:pPr lvl="2"/>
            <a:r>
              <a:rPr lang="en-US"/>
              <a:t>Sarasota</a:t>
            </a:r>
          </a:p>
          <a:p>
            <a:pPr lvl="2"/>
            <a:r>
              <a:rPr lang="en-US"/>
              <a:t>Fort Lauderdale</a:t>
            </a:r>
          </a:p>
          <a:p>
            <a:pPr lvl="1"/>
            <a:r>
              <a:rPr lang="en-US"/>
              <a:t>Arizona Trip</a:t>
            </a:r>
          </a:p>
          <a:p>
            <a:pPr lvl="1"/>
            <a:r>
              <a:rPr lang="en-US"/>
              <a:t>Advocacy Day</a:t>
            </a:r>
          </a:p>
          <a:p>
            <a:pPr lvl="1"/>
            <a:endParaRPr lang="en-US" sz="24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A051AF7-E0D7-45AD-D3A0-88E8EF207A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279667">
            <a:off x="5326758" y="2462007"/>
            <a:ext cx="2710344" cy="1806445"/>
          </a:xfrm>
          <a:prstGeom prst="rect">
            <a:avLst/>
          </a:prstGeom>
          <a:ln w="762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D008D1E-22E5-1D8C-C43E-D3A11B208C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409158">
            <a:off x="7943603" y="3010202"/>
            <a:ext cx="3176830" cy="1648665"/>
          </a:xfrm>
          <a:prstGeom prst="rect">
            <a:avLst/>
          </a:prstGeom>
          <a:ln w="762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B04CA30F-0DFE-D780-E085-6CB49E0244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4000">
            <a:off x="5737710" y="4326667"/>
            <a:ext cx="3728551" cy="2023987"/>
          </a:xfrm>
          <a:prstGeom prst="rect">
            <a:avLst/>
          </a:prstGeom>
          <a:ln w="762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863454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C78BF2-D519-6D8B-47D7-0700BB8364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F84A3C7E-E286-1832-29D8-1B83721274CC}"/>
              </a:ext>
            </a:extLst>
          </p:cNvPr>
          <p:cNvSpPr txBox="1">
            <a:spLocks/>
          </p:cNvSpPr>
          <p:nvPr/>
        </p:nvSpPr>
        <p:spPr>
          <a:xfrm>
            <a:off x="616226" y="86642"/>
            <a:ext cx="10832062" cy="4764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500" b="1" kern="1200">
                <a:solidFill>
                  <a:schemeClr val="bg1"/>
                </a:solidFill>
                <a:latin typeface="Gotham" panose="02000604040000020004" pitchFamily="50" charset="0"/>
                <a:ea typeface="+mj-ea"/>
                <a:cs typeface="+mj-cs"/>
              </a:defRPr>
            </a:lvl1pPr>
          </a:lstStyle>
          <a:p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Philanthropy Report FY25Q2 </a:t>
            </a:r>
            <a:r>
              <a:rPr lang="en-US" sz="2400" b="0">
                <a:latin typeface="Arial" panose="020B0604020202020204" pitchFamily="34" charset="0"/>
                <a:cs typeface="Arial" panose="020B0604020202020204" pitchFamily="34" charset="0"/>
              </a:rPr>
              <a:t>(Ended December 31, 2024)</a:t>
            </a:r>
          </a:p>
        </p:txBody>
      </p:sp>
      <p:sp>
        <p:nvSpPr>
          <p:cNvPr id="32" name="TextBox 1">
            <a:extLst>
              <a:ext uri="{FF2B5EF4-FFF2-40B4-BE49-F238E27FC236}">
                <a16:creationId xmlns:a16="http://schemas.microsoft.com/office/drawing/2014/main" id="{1BC8A9DA-6357-0588-3C59-F6582005F967}"/>
              </a:ext>
            </a:extLst>
          </p:cNvPr>
          <p:cNvSpPr txBox="1"/>
          <p:nvPr/>
        </p:nvSpPr>
        <p:spPr>
          <a:xfrm>
            <a:off x="4240421" y="4319338"/>
            <a:ext cx="1503989" cy="838238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>
                <a:solidFill>
                  <a:schemeClr val="bg1"/>
                </a:solidFill>
                <a:latin typeface="Gotham" panose="02000604040000020004"/>
              </a:rPr>
              <a:t>$5.92M</a:t>
            </a:r>
          </a:p>
          <a:p>
            <a:pPr algn="ctr"/>
            <a:r>
              <a:rPr lang="en-US" sz="1600" i="1">
                <a:solidFill>
                  <a:schemeClr val="bg1"/>
                </a:solidFill>
                <a:latin typeface="Gotham" panose="02000604040000020004"/>
              </a:rPr>
              <a:t>18.5% of goal</a:t>
            </a:r>
          </a:p>
        </p:txBody>
      </p:sp>
      <p:sp>
        <p:nvSpPr>
          <p:cNvPr id="33" name="TextBox 1">
            <a:extLst>
              <a:ext uri="{FF2B5EF4-FFF2-40B4-BE49-F238E27FC236}">
                <a16:creationId xmlns:a16="http://schemas.microsoft.com/office/drawing/2014/main" id="{57FD5820-A4B4-9C12-1845-1D9E2AB13E23}"/>
              </a:ext>
            </a:extLst>
          </p:cNvPr>
          <p:cNvSpPr txBox="1"/>
          <p:nvPr/>
        </p:nvSpPr>
        <p:spPr>
          <a:xfrm>
            <a:off x="7583215" y="4382496"/>
            <a:ext cx="1659064" cy="399571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>
                <a:solidFill>
                  <a:schemeClr val="bg1"/>
                </a:solidFill>
                <a:latin typeface="Gotham" panose="02000604040000020004"/>
              </a:rPr>
              <a:t>$2.22M</a:t>
            </a:r>
          </a:p>
          <a:p>
            <a:pPr algn="ctr"/>
            <a:r>
              <a:rPr lang="en-US" sz="1600" i="1">
                <a:solidFill>
                  <a:schemeClr val="bg1"/>
                </a:solidFill>
                <a:latin typeface="Gotham" panose="02000604040000020004"/>
              </a:rPr>
              <a:t>17.0% of goal</a:t>
            </a:r>
          </a:p>
        </p:txBody>
      </p:sp>
      <p:sp>
        <p:nvSpPr>
          <p:cNvPr id="34" name="TextBox 1">
            <a:extLst>
              <a:ext uri="{FF2B5EF4-FFF2-40B4-BE49-F238E27FC236}">
                <a16:creationId xmlns:a16="http://schemas.microsoft.com/office/drawing/2014/main" id="{E7757981-A9B2-7A5C-CD52-9838D980C932}"/>
              </a:ext>
            </a:extLst>
          </p:cNvPr>
          <p:cNvSpPr txBox="1"/>
          <p:nvPr/>
        </p:nvSpPr>
        <p:spPr>
          <a:xfrm>
            <a:off x="4764953" y="3009881"/>
            <a:ext cx="1503989" cy="838238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>
                <a:solidFill>
                  <a:schemeClr val="bg1"/>
                </a:solidFill>
                <a:latin typeface="Gotham" panose="02000604040000020004"/>
              </a:rPr>
              <a:t>$32.00M</a:t>
            </a:r>
          </a:p>
        </p:txBody>
      </p:sp>
      <p:sp>
        <p:nvSpPr>
          <p:cNvPr id="35" name="TextBox 1">
            <a:extLst>
              <a:ext uri="{FF2B5EF4-FFF2-40B4-BE49-F238E27FC236}">
                <a16:creationId xmlns:a16="http://schemas.microsoft.com/office/drawing/2014/main" id="{CEC39204-8CAF-9F24-1286-D737E5EFF858}"/>
              </a:ext>
            </a:extLst>
          </p:cNvPr>
          <p:cNvSpPr txBox="1"/>
          <p:nvPr/>
        </p:nvSpPr>
        <p:spPr>
          <a:xfrm>
            <a:off x="7199585" y="3682631"/>
            <a:ext cx="1503989" cy="838238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>
                <a:solidFill>
                  <a:schemeClr val="bg1"/>
                </a:solidFill>
                <a:latin typeface="Gotham" panose="02000604040000020004"/>
              </a:rPr>
              <a:t>$13.00M</a:t>
            </a:r>
          </a:p>
        </p:txBody>
      </p:sp>
      <p:sp>
        <p:nvSpPr>
          <p:cNvPr id="8" name="TextBox 1">
            <a:extLst>
              <a:ext uri="{FF2B5EF4-FFF2-40B4-BE49-F238E27FC236}">
                <a16:creationId xmlns:a16="http://schemas.microsoft.com/office/drawing/2014/main" id="{55841D6D-1E35-F15B-01AA-6907F748A09D}"/>
              </a:ext>
            </a:extLst>
          </p:cNvPr>
          <p:cNvSpPr txBox="1"/>
          <p:nvPr/>
        </p:nvSpPr>
        <p:spPr>
          <a:xfrm rot="16200000">
            <a:off x="2488032" y="3310632"/>
            <a:ext cx="927280" cy="458118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>
                <a:latin typeface="Gotham" panose="02000604040000020004"/>
              </a:rPr>
              <a:t>Millions</a:t>
            </a:r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8FBC8E15-A4D5-657A-6946-16171870713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74107986"/>
              </p:ext>
            </p:extLst>
          </p:nvPr>
        </p:nvGraphicFramePr>
        <p:xfrm>
          <a:off x="2278144" y="1389152"/>
          <a:ext cx="7635712" cy="45968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1">
            <a:extLst>
              <a:ext uri="{FF2B5EF4-FFF2-40B4-BE49-F238E27FC236}">
                <a16:creationId xmlns:a16="http://schemas.microsoft.com/office/drawing/2014/main" id="{9901879A-DD66-F2E7-03F5-071E49853392}"/>
              </a:ext>
            </a:extLst>
          </p:cNvPr>
          <p:cNvSpPr txBox="1"/>
          <p:nvPr/>
        </p:nvSpPr>
        <p:spPr>
          <a:xfrm>
            <a:off x="4827966" y="2030679"/>
            <a:ext cx="1503989" cy="450935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>
                <a:latin typeface="Gotham" panose="02000604040000020004"/>
              </a:rPr>
              <a:t>$60.00M</a:t>
            </a:r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350EBC21-C253-3751-338F-6CC7D9155959}"/>
              </a:ext>
            </a:extLst>
          </p:cNvPr>
          <p:cNvSpPr txBox="1"/>
          <p:nvPr/>
        </p:nvSpPr>
        <p:spPr>
          <a:xfrm rot="16200000">
            <a:off x="2029914" y="3199941"/>
            <a:ext cx="927280" cy="458118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>
                <a:latin typeface="Gotham" panose="02000604040000020004"/>
              </a:rPr>
              <a:t>Millions</a:t>
            </a:r>
          </a:p>
        </p:txBody>
      </p:sp>
      <p:sp>
        <p:nvSpPr>
          <p:cNvPr id="9" name="TextBox 1">
            <a:extLst>
              <a:ext uri="{FF2B5EF4-FFF2-40B4-BE49-F238E27FC236}">
                <a16:creationId xmlns:a16="http://schemas.microsoft.com/office/drawing/2014/main" id="{F1F40525-FEE2-3D30-A14B-FA40F6B97B42}"/>
              </a:ext>
            </a:extLst>
          </p:cNvPr>
          <p:cNvSpPr txBox="1"/>
          <p:nvPr/>
        </p:nvSpPr>
        <p:spPr>
          <a:xfrm>
            <a:off x="4264842" y="3589231"/>
            <a:ext cx="1503989" cy="838238"/>
          </a:xfrm>
          <a:prstGeom prst="rect">
            <a:avLst/>
          </a:prstGeom>
        </p:spPr>
        <p:txBody>
          <a:bodyPr wrap="square" lIns="91440" tIns="45720" rIns="91440" bIns="45720" rtlCol="0" anchor="t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>
                <a:solidFill>
                  <a:schemeClr val="bg1"/>
                </a:solidFill>
                <a:latin typeface="Gotham" panose="02000604040000020004"/>
              </a:rPr>
              <a:t>$53.1</a:t>
            </a:r>
          </a:p>
          <a:p>
            <a:pPr algn="ctr"/>
            <a:r>
              <a:rPr lang="en-US" sz="1800" i="1">
                <a:solidFill>
                  <a:schemeClr val="bg1"/>
                </a:solidFill>
                <a:latin typeface="Gotham" panose="02000604040000020004"/>
              </a:rPr>
              <a:t>88.5% of goal</a:t>
            </a:r>
          </a:p>
        </p:txBody>
      </p:sp>
      <p:sp>
        <p:nvSpPr>
          <p:cNvPr id="10" name="TextBox 1">
            <a:extLst>
              <a:ext uri="{FF2B5EF4-FFF2-40B4-BE49-F238E27FC236}">
                <a16:creationId xmlns:a16="http://schemas.microsoft.com/office/drawing/2014/main" id="{FB9861D6-C81B-1A69-5F1C-14D81715BFDE}"/>
              </a:ext>
            </a:extLst>
          </p:cNvPr>
          <p:cNvSpPr txBox="1"/>
          <p:nvPr/>
        </p:nvSpPr>
        <p:spPr>
          <a:xfrm>
            <a:off x="6366845" y="3699591"/>
            <a:ext cx="1503989" cy="361348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>
                <a:latin typeface="Gotham" panose="02000604040000020004"/>
              </a:rPr>
              <a:t>$13.00M</a:t>
            </a:r>
          </a:p>
        </p:txBody>
      </p:sp>
      <p:sp>
        <p:nvSpPr>
          <p:cNvPr id="12" name="TextBox 1">
            <a:extLst>
              <a:ext uri="{FF2B5EF4-FFF2-40B4-BE49-F238E27FC236}">
                <a16:creationId xmlns:a16="http://schemas.microsoft.com/office/drawing/2014/main" id="{EA9394DA-8FC4-6EFC-88F4-4174A06C5A79}"/>
              </a:ext>
            </a:extLst>
          </p:cNvPr>
          <p:cNvSpPr txBox="1"/>
          <p:nvPr/>
        </p:nvSpPr>
        <p:spPr>
          <a:xfrm>
            <a:off x="6820119" y="4427469"/>
            <a:ext cx="1659064" cy="608455"/>
          </a:xfrm>
          <a:prstGeom prst="rect">
            <a:avLst/>
          </a:prstGeom>
        </p:spPr>
        <p:txBody>
          <a:bodyPr wrap="square" lIns="91440" tIns="45720" rIns="91440" bIns="45720" rtlCol="0" anchor="t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>
                <a:solidFill>
                  <a:schemeClr val="bg1"/>
                </a:solidFill>
                <a:latin typeface="Gotham" panose="02000604040000020004"/>
              </a:rPr>
              <a:t>$17.9M</a:t>
            </a:r>
          </a:p>
          <a:p>
            <a:pPr algn="ctr"/>
            <a:r>
              <a:rPr lang="en-US" sz="1600" i="1">
                <a:solidFill>
                  <a:schemeClr val="bg1"/>
                </a:solidFill>
                <a:latin typeface="Gotham" panose="02000604040000020004"/>
              </a:rPr>
              <a:t>137.7% of goal</a:t>
            </a:r>
          </a:p>
        </p:txBody>
      </p:sp>
    </p:spTree>
    <p:extLst>
      <p:ext uri="{BB962C8B-B14F-4D97-AF65-F5344CB8AC3E}">
        <p14:creationId xmlns:p14="http://schemas.microsoft.com/office/powerpoint/2010/main" val="10967502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8C9851-FCA4-E52F-4643-4BBF880F09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0986B3FE-8B64-68F5-4D26-F11E5D5B0EA7}"/>
              </a:ext>
            </a:extLst>
          </p:cNvPr>
          <p:cNvSpPr txBox="1">
            <a:spLocks/>
          </p:cNvSpPr>
          <p:nvPr/>
        </p:nvSpPr>
        <p:spPr>
          <a:xfrm>
            <a:off x="616226" y="86642"/>
            <a:ext cx="10832062" cy="4764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500" b="1" kern="1200">
                <a:solidFill>
                  <a:schemeClr val="bg1"/>
                </a:solidFill>
                <a:latin typeface="Gotham" panose="02000604040000020004" pitchFamily="50" charset="0"/>
                <a:ea typeface="+mj-ea"/>
                <a:cs typeface="+mj-cs"/>
              </a:defRPr>
            </a:lvl1pPr>
          </a:lstStyle>
          <a:p>
            <a:r>
              <a:rPr lang="en-US" sz="3200">
                <a:latin typeface="Arial"/>
                <a:cs typeface="Arial"/>
              </a:rPr>
              <a:t>Philanthropy Report FYTD </a:t>
            </a:r>
            <a:r>
              <a:rPr lang="en-US" sz="2400" b="0">
                <a:latin typeface="Arial"/>
                <a:cs typeface="Arial"/>
              </a:rPr>
              <a:t>(Fiscal Year 2025 to date)</a:t>
            </a:r>
          </a:p>
        </p:txBody>
      </p:sp>
      <p:sp>
        <p:nvSpPr>
          <p:cNvPr id="32" name="TextBox 1">
            <a:extLst>
              <a:ext uri="{FF2B5EF4-FFF2-40B4-BE49-F238E27FC236}">
                <a16:creationId xmlns:a16="http://schemas.microsoft.com/office/drawing/2014/main" id="{0B28E186-A0D4-7D70-F1E0-168F8884614C}"/>
              </a:ext>
            </a:extLst>
          </p:cNvPr>
          <p:cNvSpPr txBox="1"/>
          <p:nvPr/>
        </p:nvSpPr>
        <p:spPr>
          <a:xfrm>
            <a:off x="4240421" y="4319338"/>
            <a:ext cx="1503989" cy="838238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>
                <a:solidFill>
                  <a:schemeClr val="bg1"/>
                </a:solidFill>
                <a:latin typeface="Gotham" panose="02000604040000020004"/>
              </a:rPr>
              <a:t>$5.92M</a:t>
            </a:r>
          </a:p>
          <a:p>
            <a:pPr algn="ctr"/>
            <a:r>
              <a:rPr lang="en-US" sz="1600" i="1">
                <a:solidFill>
                  <a:schemeClr val="bg1"/>
                </a:solidFill>
                <a:latin typeface="Gotham" panose="02000604040000020004"/>
              </a:rPr>
              <a:t>18.5% of goal</a:t>
            </a:r>
          </a:p>
        </p:txBody>
      </p:sp>
      <p:sp>
        <p:nvSpPr>
          <p:cNvPr id="33" name="TextBox 1">
            <a:extLst>
              <a:ext uri="{FF2B5EF4-FFF2-40B4-BE49-F238E27FC236}">
                <a16:creationId xmlns:a16="http://schemas.microsoft.com/office/drawing/2014/main" id="{EACE02CA-0D17-1F2B-0501-E21B4ED2C6D0}"/>
              </a:ext>
            </a:extLst>
          </p:cNvPr>
          <p:cNvSpPr txBox="1"/>
          <p:nvPr/>
        </p:nvSpPr>
        <p:spPr>
          <a:xfrm>
            <a:off x="7583215" y="4382496"/>
            <a:ext cx="1659064" cy="399571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>
                <a:solidFill>
                  <a:schemeClr val="bg1"/>
                </a:solidFill>
                <a:latin typeface="Gotham" panose="02000604040000020004"/>
              </a:rPr>
              <a:t>$2.22M</a:t>
            </a:r>
          </a:p>
          <a:p>
            <a:pPr algn="ctr"/>
            <a:r>
              <a:rPr lang="en-US" sz="1600" i="1">
                <a:solidFill>
                  <a:schemeClr val="bg1"/>
                </a:solidFill>
                <a:latin typeface="Gotham" panose="02000604040000020004"/>
              </a:rPr>
              <a:t>17.0% of goal</a:t>
            </a:r>
          </a:p>
        </p:txBody>
      </p:sp>
      <p:sp>
        <p:nvSpPr>
          <p:cNvPr id="34" name="TextBox 1">
            <a:extLst>
              <a:ext uri="{FF2B5EF4-FFF2-40B4-BE49-F238E27FC236}">
                <a16:creationId xmlns:a16="http://schemas.microsoft.com/office/drawing/2014/main" id="{188BA988-CDB7-86E4-0EBC-29BCE04FB751}"/>
              </a:ext>
            </a:extLst>
          </p:cNvPr>
          <p:cNvSpPr txBox="1"/>
          <p:nvPr/>
        </p:nvSpPr>
        <p:spPr>
          <a:xfrm>
            <a:off x="4764953" y="3009881"/>
            <a:ext cx="1503989" cy="838238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>
                <a:solidFill>
                  <a:schemeClr val="bg1"/>
                </a:solidFill>
                <a:latin typeface="Gotham" panose="02000604040000020004"/>
              </a:rPr>
              <a:t>$32.00M</a:t>
            </a:r>
          </a:p>
        </p:txBody>
      </p:sp>
      <p:sp>
        <p:nvSpPr>
          <p:cNvPr id="35" name="TextBox 1">
            <a:extLst>
              <a:ext uri="{FF2B5EF4-FFF2-40B4-BE49-F238E27FC236}">
                <a16:creationId xmlns:a16="http://schemas.microsoft.com/office/drawing/2014/main" id="{D3D136B9-6EFC-A9BC-F5B1-B1D4668CE266}"/>
              </a:ext>
            </a:extLst>
          </p:cNvPr>
          <p:cNvSpPr txBox="1"/>
          <p:nvPr/>
        </p:nvSpPr>
        <p:spPr>
          <a:xfrm>
            <a:off x="7199585" y="3682631"/>
            <a:ext cx="1503989" cy="838238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>
                <a:solidFill>
                  <a:schemeClr val="bg1"/>
                </a:solidFill>
                <a:latin typeface="Gotham" panose="02000604040000020004"/>
              </a:rPr>
              <a:t>$13.00M</a:t>
            </a:r>
          </a:p>
        </p:txBody>
      </p:sp>
      <p:sp>
        <p:nvSpPr>
          <p:cNvPr id="8" name="TextBox 1">
            <a:extLst>
              <a:ext uri="{FF2B5EF4-FFF2-40B4-BE49-F238E27FC236}">
                <a16:creationId xmlns:a16="http://schemas.microsoft.com/office/drawing/2014/main" id="{A2A1F0A6-A92E-7537-1EF2-B8DB830FD462}"/>
              </a:ext>
            </a:extLst>
          </p:cNvPr>
          <p:cNvSpPr txBox="1"/>
          <p:nvPr/>
        </p:nvSpPr>
        <p:spPr>
          <a:xfrm rot="16200000">
            <a:off x="2488032" y="3310632"/>
            <a:ext cx="927280" cy="458118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>
                <a:latin typeface="Gotham" panose="02000604040000020004"/>
              </a:rPr>
              <a:t>Millions</a:t>
            </a:r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393BE1A4-374E-DA91-23FB-532FA8FC2C47}"/>
              </a:ext>
            </a:extLst>
          </p:cNvPr>
          <p:cNvGraphicFramePr/>
          <p:nvPr/>
        </p:nvGraphicFramePr>
        <p:xfrm>
          <a:off x="2278144" y="1389152"/>
          <a:ext cx="7635712" cy="45968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1">
            <a:extLst>
              <a:ext uri="{FF2B5EF4-FFF2-40B4-BE49-F238E27FC236}">
                <a16:creationId xmlns:a16="http://schemas.microsoft.com/office/drawing/2014/main" id="{CB763D99-835A-1592-2B99-8CAB00BBA858}"/>
              </a:ext>
            </a:extLst>
          </p:cNvPr>
          <p:cNvSpPr txBox="1"/>
          <p:nvPr/>
        </p:nvSpPr>
        <p:spPr>
          <a:xfrm>
            <a:off x="4827966" y="2030679"/>
            <a:ext cx="1503989" cy="450935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>
                <a:latin typeface="Gotham" panose="02000604040000020004"/>
              </a:rPr>
              <a:t>$60.00M</a:t>
            </a:r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FA554E18-CF07-AA29-7D0F-47BE530C5563}"/>
              </a:ext>
            </a:extLst>
          </p:cNvPr>
          <p:cNvSpPr txBox="1"/>
          <p:nvPr/>
        </p:nvSpPr>
        <p:spPr>
          <a:xfrm rot="16200000">
            <a:off x="2029914" y="3199941"/>
            <a:ext cx="927280" cy="458118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>
                <a:latin typeface="Gotham" panose="02000604040000020004"/>
              </a:rPr>
              <a:t>Millions</a:t>
            </a:r>
          </a:p>
        </p:txBody>
      </p:sp>
      <p:sp>
        <p:nvSpPr>
          <p:cNvPr id="9" name="TextBox 1">
            <a:extLst>
              <a:ext uri="{FF2B5EF4-FFF2-40B4-BE49-F238E27FC236}">
                <a16:creationId xmlns:a16="http://schemas.microsoft.com/office/drawing/2014/main" id="{BAD60D7D-577B-D1C9-A388-A1BA80FD6DBE}"/>
              </a:ext>
            </a:extLst>
          </p:cNvPr>
          <p:cNvSpPr txBox="1"/>
          <p:nvPr/>
        </p:nvSpPr>
        <p:spPr>
          <a:xfrm>
            <a:off x="4264842" y="3589231"/>
            <a:ext cx="1503989" cy="838238"/>
          </a:xfrm>
          <a:prstGeom prst="rect">
            <a:avLst/>
          </a:prstGeom>
        </p:spPr>
        <p:txBody>
          <a:bodyPr wrap="square" lIns="91440" tIns="45720" rIns="91440" bIns="45720" rtlCol="0" anchor="t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>
                <a:solidFill>
                  <a:schemeClr val="bg1"/>
                </a:solidFill>
                <a:latin typeface="Gotham" panose="02000604040000020004"/>
              </a:rPr>
              <a:t>$57.4M</a:t>
            </a:r>
          </a:p>
          <a:p>
            <a:pPr algn="ctr"/>
            <a:r>
              <a:rPr lang="en-US" sz="1800" i="1">
                <a:solidFill>
                  <a:schemeClr val="bg1"/>
                </a:solidFill>
                <a:latin typeface="Gotham" panose="02000604040000020004"/>
              </a:rPr>
              <a:t>95.7% of goal</a:t>
            </a:r>
          </a:p>
        </p:txBody>
      </p:sp>
      <p:sp>
        <p:nvSpPr>
          <p:cNvPr id="10" name="TextBox 1">
            <a:extLst>
              <a:ext uri="{FF2B5EF4-FFF2-40B4-BE49-F238E27FC236}">
                <a16:creationId xmlns:a16="http://schemas.microsoft.com/office/drawing/2014/main" id="{E12DFAF0-7ED5-F4C4-8A81-3A8AD1E53230}"/>
              </a:ext>
            </a:extLst>
          </p:cNvPr>
          <p:cNvSpPr txBox="1"/>
          <p:nvPr/>
        </p:nvSpPr>
        <p:spPr>
          <a:xfrm>
            <a:off x="6366845" y="3699591"/>
            <a:ext cx="1503989" cy="361348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>
                <a:latin typeface="Gotham" panose="02000604040000020004"/>
              </a:rPr>
              <a:t>$13.00M</a:t>
            </a:r>
          </a:p>
        </p:txBody>
      </p:sp>
      <p:sp>
        <p:nvSpPr>
          <p:cNvPr id="12" name="TextBox 1">
            <a:extLst>
              <a:ext uri="{FF2B5EF4-FFF2-40B4-BE49-F238E27FC236}">
                <a16:creationId xmlns:a16="http://schemas.microsoft.com/office/drawing/2014/main" id="{7EF0813F-5F70-D791-7013-55400C7AFE81}"/>
              </a:ext>
            </a:extLst>
          </p:cNvPr>
          <p:cNvSpPr txBox="1"/>
          <p:nvPr/>
        </p:nvSpPr>
        <p:spPr>
          <a:xfrm>
            <a:off x="6820119" y="4427469"/>
            <a:ext cx="1659064" cy="793265"/>
          </a:xfrm>
          <a:prstGeom prst="rect">
            <a:avLst/>
          </a:prstGeom>
        </p:spPr>
        <p:txBody>
          <a:bodyPr wrap="square" lIns="91440" tIns="45720" rIns="91440" bIns="45720" rtlCol="0" anchor="t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>
                <a:solidFill>
                  <a:schemeClr val="bg1"/>
                </a:solidFill>
                <a:latin typeface="Gotham" panose="02000604040000020004"/>
              </a:rPr>
              <a:t>$19.7M</a:t>
            </a:r>
          </a:p>
          <a:p>
            <a:pPr algn="ctr"/>
            <a:r>
              <a:rPr lang="en-US" sz="1600" i="1">
                <a:solidFill>
                  <a:schemeClr val="bg1"/>
                </a:solidFill>
                <a:latin typeface="Gotham" panose="02000604040000020004"/>
              </a:rPr>
              <a:t>151.5% of goal</a:t>
            </a:r>
          </a:p>
        </p:txBody>
      </p:sp>
    </p:spTree>
    <p:extLst>
      <p:ext uri="{BB962C8B-B14F-4D97-AF65-F5344CB8AC3E}">
        <p14:creationId xmlns:p14="http://schemas.microsoft.com/office/powerpoint/2010/main" val="26405708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14E4F5F-0C7A-E717-2B4F-D715EB7792BB}"/>
              </a:ext>
            </a:extLst>
          </p:cNvPr>
          <p:cNvSpPr/>
          <p:nvPr/>
        </p:nvSpPr>
        <p:spPr>
          <a:xfrm>
            <a:off x="5680697" y="4766302"/>
            <a:ext cx="5393213" cy="7690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1F4CD93-DC7B-98A7-8E0A-DAEC07318627}"/>
              </a:ext>
            </a:extLst>
          </p:cNvPr>
          <p:cNvSpPr/>
          <p:nvPr/>
        </p:nvSpPr>
        <p:spPr>
          <a:xfrm>
            <a:off x="9077389" y="4856071"/>
            <a:ext cx="1871189" cy="6008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6CCB61-DE43-65ED-AFA4-70DD8DB50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852" y="-78797"/>
            <a:ext cx="10011810" cy="793600"/>
          </a:xfrm>
        </p:spPr>
        <p:txBody>
          <a:bodyPr>
            <a:norm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Campaign Timeline</a:t>
            </a: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AF71FFC7-D084-7910-958F-D3C43286B650}"/>
              </a:ext>
            </a:extLst>
          </p:cNvPr>
          <p:cNvSpPr/>
          <p:nvPr/>
        </p:nvSpPr>
        <p:spPr>
          <a:xfrm>
            <a:off x="981910" y="1397348"/>
            <a:ext cx="4222715" cy="28735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400">
              <a:defRPr/>
            </a:pPr>
            <a:r>
              <a:rPr lang="en-US" sz="1700" b="1" cap="small" spc="3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LEADERSHIP/QUIET PHASE</a:t>
            </a: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82E27394-7F00-1BE9-E453-4E56F2BC0AF0}"/>
              </a:ext>
            </a:extLst>
          </p:cNvPr>
          <p:cNvSpPr/>
          <p:nvPr/>
        </p:nvSpPr>
        <p:spPr>
          <a:xfrm>
            <a:off x="5255031" y="1398717"/>
            <a:ext cx="5480678" cy="285985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r>
              <a:rPr lang="en-US" b="1" cap="small" spc="3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PUBLIC PHASE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B2FB43B8-59EF-033E-7AE4-2A15394A6E4C}"/>
              </a:ext>
            </a:extLst>
          </p:cNvPr>
          <p:cNvSpPr txBox="1"/>
          <p:nvPr/>
        </p:nvSpPr>
        <p:spPr>
          <a:xfrm>
            <a:off x="759913" y="4290958"/>
            <a:ext cx="131613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5888" indent="-115888" defTabSz="914400">
              <a:buFont typeface="Arial" panose="020B0604020202020204" pitchFamily="34" charset="0"/>
              <a:buChar char="•"/>
              <a:defRPr/>
            </a:pPr>
            <a:r>
              <a:rPr lang="en-US" sz="1300" b="1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Marts &amp; Lundy Study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26B71D47-D194-B961-E0A7-7CE60DC73C44}"/>
              </a:ext>
            </a:extLst>
          </p:cNvPr>
          <p:cNvSpPr txBox="1"/>
          <p:nvPr/>
        </p:nvSpPr>
        <p:spPr>
          <a:xfrm>
            <a:off x="1643869" y="2824821"/>
            <a:ext cx="2074879" cy="10926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115570" indent="-115570" defTabSz="914400">
              <a:buFont typeface="Arial" panose="020B0604020202020204" pitchFamily="34" charset="0"/>
              <a:buChar char="•"/>
              <a:defRPr/>
            </a:pPr>
            <a:r>
              <a:rPr lang="en-US" sz="1300" b="1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Implementation of recommendations</a:t>
            </a:r>
          </a:p>
          <a:p>
            <a:pPr marL="115570" indent="-115570" defTabSz="914400">
              <a:buFont typeface="Arial" panose="020B0604020202020204" pitchFamily="34" charset="0"/>
              <a:buChar char="•"/>
              <a:defRPr/>
            </a:pPr>
            <a:r>
              <a:rPr lang="en-US" sz="1300" b="1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Case development begins</a:t>
            </a:r>
          </a:p>
          <a:p>
            <a:pPr marL="115570" indent="-115570" defTabSz="914400">
              <a:buFont typeface="Arial" panose="020B0604020202020204" pitchFamily="34" charset="0"/>
              <a:buChar char="•"/>
              <a:defRPr/>
            </a:pPr>
            <a:r>
              <a:rPr lang="en-US" sz="1300" b="1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Campaign begins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FF65AC90-3B85-107E-2A7C-416E0DD7ACBC}"/>
              </a:ext>
            </a:extLst>
          </p:cNvPr>
          <p:cNvSpPr txBox="1"/>
          <p:nvPr/>
        </p:nvSpPr>
        <p:spPr>
          <a:xfrm>
            <a:off x="3836261" y="2828812"/>
            <a:ext cx="1848364" cy="9541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115570" indent="-115570" defTabSz="914400">
              <a:buFont typeface="Arial" panose="020B0604020202020204" pitchFamily="34" charset="0"/>
              <a:buChar char="•"/>
              <a:defRPr/>
            </a:pPr>
            <a:r>
              <a:rPr lang="en-US" sz="1400" b="1">
                <a:latin typeface="Arial" panose="020B0604020202020204" pitchFamily="34" charset="0"/>
                <a:cs typeface="Arial" panose="020B0604020202020204" pitchFamily="34" charset="0"/>
              </a:rPr>
              <a:t>Cultivation and solicitation continues</a:t>
            </a:r>
            <a:endParaRPr lang="en-US" sz="1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5570" indent="-115570" defTabSz="914400">
              <a:buFont typeface="Arial" panose="020B0604020202020204" pitchFamily="34" charset="0"/>
              <a:buChar char="•"/>
              <a:defRPr/>
            </a:pPr>
            <a:r>
              <a:rPr lang="en-US" sz="1400" b="1">
                <a:latin typeface="Arial" panose="020B0604020202020204" pitchFamily="34" charset="0"/>
                <a:cs typeface="Arial" panose="020B0604020202020204" pitchFamily="34" charset="0"/>
              </a:rPr>
              <a:t>Prep for launch</a:t>
            </a:r>
          </a:p>
        </p:txBody>
      </p:sp>
      <p:sp>
        <p:nvSpPr>
          <p:cNvPr id="116" name="Arrow: Pentagon 115">
            <a:extLst>
              <a:ext uri="{FF2B5EF4-FFF2-40B4-BE49-F238E27FC236}">
                <a16:creationId xmlns:a16="http://schemas.microsoft.com/office/drawing/2014/main" id="{606AE349-0C28-6035-82A2-E051DDC88F58}"/>
              </a:ext>
            </a:extLst>
          </p:cNvPr>
          <p:cNvSpPr/>
          <p:nvPr/>
        </p:nvSpPr>
        <p:spPr>
          <a:xfrm>
            <a:off x="990145" y="1764658"/>
            <a:ext cx="1420445" cy="738664"/>
          </a:xfrm>
          <a:prstGeom prst="homePlat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en-US" sz="1400" b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7" name="Arrow: Chevron 116">
            <a:extLst>
              <a:ext uri="{FF2B5EF4-FFF2-40B4-BE49-F238E27FC236}">
                <a16:creationId xmlns:a16="http://schemas.microsoft.com/office/drawing/2014/main" id="{6EBD8FCC-EEE8-133A-9806-6D7476C5B0F6}"/>
              </a:ext>
            </a:extLst>
          </p:cNvPr>
          <p:cNvSpPr/>
          <p:nvPr/>
        </p:nvSpPr>
        <p:spPr>
          <a:xfrm>
            <a:off x="2109825" y="1770864"/>
            <a:ext cx="1346957" cy="738664"/>
          </a:xfrm>
          <a:prstGeom prst="chevron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en-US" sz="1400" b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8" name="Arrow: Chevron 117">
            <a:extLst>
              <a:ext uri="{FF2B5EF4-FFF2-40B4-BE49-F238E27FC236}">
                <a16:creationId xmlns:a16="http://schemas.microsoft.com/office/drawing/2014/main" id="{3AB4B1D7-3A00-16AA-0881-2059CB5314A3}"/>
              </a:ext>
            </a:extLst>
          </p:cNvPr>
          <p:cNvSpPr/>
          <p:nvPr/>
        </p:nvSpPr>
        <p:spPr>
          <a:xfrm>
            <a:off x="3158457" y="1769321"/>
            <a:ext cx="1346957" cy="738664"/>
          </a:xfrm>
          <a:prstGeom prst="chevron">
            <a:avLst/>
          </a:prstGeom>
          <a:solidFill>
            <a:schemeClr val="bg1">
              <a:lumMod val="75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9" name="Arrow: Chevron 118">
            <a:extLst>
              <a:ext uri="{FF2B5EF4-FFF2-40B4-BE49-F238E27FC236}">
                <a16:creationId xmlns:a16="http://schemas.microsoft.com/office/drawing/2014/main" id="{F836F862-AC3F-A2D6-2F28-9A553F87B613}"/>
              </a:ext>
            </a:extLst>
          </p:cNvPr>
          <p:cNvSpPr/>
          <p:nvPr/>
        </p:nvSpPr>
        <p:spPr>
          <a:xfrm>
            <a:off x="4206402" y="1767778"/>
            <a:ext cx="1346957" cy="738664"/>
          </a:xfrm>
          <a:prstGeom prst="chevron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0" name="Arrow: Chevron 119">
            <a:extLst>
              <a:ext uri="{FF2B5EF4-FFF2-40B4-BE49-F238E27FC236}">
                <a16:creationId xmlns:a16="http://schemas.microsoft.com/office/drawing/2014/main" id="{BEB1A25E-03D2-768C-C8A1-0F2652F21B6D}"/>
              </a:ext>
            </a:extLst>
          </p:cNvPr>
          <p:cNvSpPr/>
          <p:nvPr/>
        </p:nvSpPr>
        <p:spPr>
          <a:xfrm>
            <a:off x="5255034" y="1773390"/>
            <a:ext cx="1346957" cy="738664"/>
          </a:xfrm>
          <a:prstGeom prst="chevron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1" name="Arrow: Chevron 120">
            <a:extLst>
              <a:ext uri="{FF2B5EF4-FFF2-40B4-BE49-F238E27FC236}">
                <a16:creationId xmlns:a16="http://schemas.microsoft.com/office/drawing/2014/main" id="{4AE21734-20B4-25CD-0F30-930932B57FB6}"/>
              </a:ext>
            </a:extLst>
          </p:cNvPr>
          <p:cNvSpPr/>
          <p:nvPr/>
        </p:nvSpPr>
        <p:spPr>
          <a:xfrm>
            <a:off x="6313520" y="1764658"/>
            <a:ext cx="1346957" cy="738664"/>
          </a:xfrm>
          <a:prstGeom prst="chevron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2" name="Arrow: Chevron 121">
            <a:extLst>
              <a:ext uri="{FF2B5EF4-FFF2-40B4-BE49-F238E27FC236}">
                <a16:creationId xmlns:a16="http://schemas.microsoft.com/office/drawing/2014/main" id="{A036FA0A-2AB1-2CAB-668D-3B836D05357C}"/>
              </a:ext>
            </a:extLst>
          </p:cNvPr>
          <p:cNvSpPr/>
          <p:nvPr/>
        </p:nvSpPr>
        <p:spPr>
          <a:xfrm>
            <a:off x="7380320" y="1764658"/>
            <a:ext cx="1346957" cy="738664"/>
          </a:xfrm>
          <a:prstGeom prst="chevron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3" name="Arrow: Chevron 122">
            <a:extLst>
              <a:ext uri="{FF2B5EF4-FFF2-40B4-BE49-F238E27FC236}">
                <a16:creationId xmlns:a16="http://schemas.microsoft.com/office/drawing/2014/main" id="{5CA3C5C6-486A-BFD5-BBF0-648F9681A010}"/>
              </a:ext>
            </a:extLst>
          </p:cNvPr>
          <p:cNvSpPr/>
          <p:nvPr/>
        </p:nvSpPr>
        <p:spPr>
          <a:xfrm>
            <a:off x="8453946" y="1764658"/>
            <a:ext cx="1346957" cy="738664"/>
          </a:xfrm>
          <a:prstGeom prst="chevron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4" name="Arrow: Chevron 123">
            <a:extLst>
              <a:ext uri="{FF2B5EF4-FFF2-40B4-BE49-F238E27FC236}">
                <a16:creationId xmlns:a16="http://schemas.microsoft.com/office/drawing/2014/main" id="{260B58DD-4A0B-9204-D63B-155A403A4281}"/>
              </a:ext>
            </a:extLst>
          </p:cNvPr>
          <p:cNvSpPr/>
          <p:nvPr/>
        </p:nvSpPr>
        <p:spPr>
          <a:xfrm>
            <a:off x="9518023" y="1764658"/>
            <a:ext cx="1569486" cy="738664"/>
          </a:xfrm>
          <a:prstGeom prst="chevron">
            <a:avLst/>
          </a:prstGeom>
          <a:pattFill prst="ltUpDiag">
            <a:fgClr>
              <a:srgbClr val="C0000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771F3774-8C5B-E08D-B523-785FCB6ECF4C}"/>
              </a:ext>
            </a:extLst>
          </p:cNvPr>
          <p:cNvSpPr txBox="1"/>
          <p:nvPr/>
        </p:nvSpPr>
        <p:spPr>
          <a:xfrm>
            <a:off x="1196536" y="1894401"/>
            <a:ext cx="85953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>
              <a:defRPr/>
            </a:pPr>
            <a:r>
              <a:rPr lang="en-US" sz="22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FY22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D44837A0-79AC-8B32-9378-1CB9F036F29F}"/>
              </a:ext>
            </a:extLst>
          </p:cNvPr>
          <p:cNvSpPr txBox="1"/>
          <p:nvPr/>
        </p:nvSpPr>
        <p:spPr>
          <a:xfrm>
            <a:off x="2445654" y="1902398"/>
            <a:ext cx="85953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>
              <a:defRPr/>
            </a:pPr>
            <a:r>
              <a:rPr lang="en-US" sz="22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FY23</a:t>
            </a: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5B99F7FE-F184-8212-3344-78F59F7F11BF}"/>
              </a:ext>
            </a:extLst>
          </p:cNvPr>
          <p:cNvSpPr txBox="1"/>
          <p:nvPr/>
        </p:nvSpPr>
        <p:spPr>
          <a:xfrm>
            <a:off x="3504409" y="1894405"/>
            <a:ext cx="85953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>
              <a:defRPr/>
            </a:pPr>
            <a:r>
              <a:rPr lang="en-US" sz="2200" b="1">
                <a:latin typeface="Arial" panose="020B0604020202020204" pitchFamily="34" charset="0"/>
                <a:cs typeface="Arial" panose="020B0604020202020204" pitchFamily="34" charset="0"/>
              </a:rPr>
              <a:t>FY24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92DD09E3-FBA5-E295-A70B-F98B70C234CD}"/>
              </a:ext>
            </a:extLst>
          </p:cNvPr>
          <p:cNvSpPr txBox="1"/>
          <p:nvPr/>
        </p:nvSpPr>
        <p:spPr>
          <a:xfrm>
            <a:off x="4536685" y="1881514"/>
            <a:ext cx="85953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>
              <a:defRPr/>
            </a:pPr>
            <a:r>
              <a:rPr lang="en-US" sz="2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FY25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51548C8F-D8B5-235D-7B0C-23DBD9397F3E}"/>
              </a:ext>
            </a:extLst>
          </p:cNvPr>
          <p:cNvSpPr txBox="1"/>
          <p:nvPr/>
        </p:nvSpPr>
        <p:spPr>
          <a:xfrm>
            <a:off x="5606492" y="1889209"/>
            <a:ext cx="85953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>
              <a:defRPr/>
            </a:pPr>
            <a:r>
              <a:rPr lang="en-US" sz="2200" b="1">
                <a:solidFill>
                  <a:prstClr val="white">
                    <a:lumMod val="9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FY26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EEAB39B8-C533-08F6-7E43-BDBCE56D77E9}"/>
              </a:ext>
            </a:extLst>
          </p:cNvPr>
          <p:cNvSpPr txBox="1"/>
          <p:nvPr/>
        </p:nvSpPr>
        <p:spPr>
          <a:xfrm>
            <a:off x="6669569" y="1881513"/>
            <a:ext cx="85953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>
              <a:defRPr/>
            </a:pPr>
            <a:r>
              <a:rPr lang="en-US" sz="2200" b="1">
                <a:solidFill>
                  <a:prstClr val="white">
                    <a:lumMod val="9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FY27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3CFF9A14-4A4F-216C-FD6B-8A30676BD82D}"/>
              </a:ext>
            </a:extLst>
          </p:cNvPr>
          <p:cNvSpPr txBox="1"/>
          <p:nvPr/>
        </p:nvSpPr>
        <p:spPr>
          <a:xfrm>
            <a:off x="7745448" y="1881512"/>
            <a:ext cx="85953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>
              <a:defRPr/>
            </a:pPr>
            <a:r>
              <a:rPr lang="en-US" sz="2200" b="1">
                <a:solidFill>
                  <a:prstClr val="white">
                    <a:lumMod val="9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FY28</a:t>
            </a: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7DEE3A3A-A410-CD2D-96D4-75DD4539B832}"/>
              </a:ext>
            </a:extLst>
          </p:cNvPr>
          <p:cNvSpPr txBox="1"/>
          <p:nvPr/>
        </p:nvSpPr>
        <p:spPr>
          <a:xfrm>
            <a:off x="8802558" y="1889209"/>
            <a:ext cx="85953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>
              <a:defRPr/>
            </a:pPr>
            <a:r>
              <a:rPr lang="en-US" sz="2200" b="1">
                <a:solidFill>
                  <a:prstClr val="white">
                    <a:lumMod val="9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FY29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B8897351-0D0E-BE94-47C9-7E7652A174B4}"/>
              </a:ext>
            </a:extLst>
          </p:cNvPr>
          <p:cNvSpPr txBox="1"/>
          <p:nvPr/>
        </p:nvSpPr>
        <p:spPr>
          <a:xfrm>
            <a:off x="9876184" y="1902398"/>
            <a:ext cx="85953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>
              <a:defRPr/>
            </a:pPr>
            <a:r>
              <a:rPr lang="en-US" sz="22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FY30</a:t>
            </a:r>
          </a:p>
        </p:txBody>
      </p:sp>
      <p:cxnSp>
        <p:nvCxnSpPr>
          <p:cNvPr id="135" name="Straight Connector 134">
            <a:extLst>
              <a:ext uri="{FF2B5EF4-FFF2-40B4-BE49-F238E27FC236}">
                <a16:creationId xmlns:a16="http://schemas.microsoft.com/office/drawing/2014/main" id="{383FFFFE-ED1F-6A87-D546-856F1739E077}"/>
              </a:ext>
            </a:extLst>
          </p:cNvPr>
          <p:cNvCxnSpPr>
            <a:cxnSpLocks/>
            <a:stCxn id="116" idx="2"/>
            <a:endCxn id="116" idx="2"/>
          </p:cNvCxnSpPr>
          <p:nvPr/>
        </p:nvCxnSpPr>
        <p:spPr>
          <a:xfrm>
            <a:off x="1515702" y="2503322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5741BD09-99FF-6829-FC21-AE644907C7FE}"/>
              </a:ext>
            </a:extLst>
          </p:cNvPr>
          <p:cNvCxnSpPr>
            <a:cxnSpLocks/>
          </p:cNvCxnSpPr>
          <p:nvPr/>
        </p:nvCxnSpPr>
        <p:spPr>
          <a:xfrm>
            <a:off x="1339638" y="2300940"/>
            <a:ext cx="24422" cy="1907495"/>
          </a:xfrm>
          <a:prstGeom prst="line">
            <a:avLst/>
          </a:prstGeom>
          <a:ln w="571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Connector 143">
            <a:extLst>
              <a:ext uri="{FF2B5EF4-FFF2-40B4-BE49-F238E27FC236}">
                <a16:creationId xmlns:a16="http://schemas.microsoft.com/office/drawing/2014/main" id="{A59BFABA-B739-6F1F-6DCD-3C53FA4B87BA}"/>
              </a:ext>
            </a:extLst>
          </p:cNvPr>
          <p:cNvCxnSpPr>
            <a:cxnSpLocks/>
          </p:cNvCxnSpPr>
          <p:nvPr/>
        </p:nvCxnSpPr>
        <p:spPr>
          <a:xfrm>
            <a:off x="3820537" y="2382069"/>
            <a:ext cx="0" cy="1633657"/>
          </a:xfrm>
          <a:prstGeom prst="line">
            <a:avLst/>
          </a:prstGeom>
          <a:ln w="571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TextBox 144">
            <a:extLst>
              <a:ext uri="{FF2B5EF4-FFF2-40B4-BE49-F238E27FC236}">
                <a16:creationId xmlns:a16="http://schemas.microsoft.com/office/drawing/2014/main" id="{ABE7CF77-8050-7AB6-B675-90675C6A7C63}"/>
              </a:ext>
            </a:extLst>
          </p:cNvPr>
          <p:cNvSpPr txBox="1"/>
          <p:nvPr/>
        </p:nvSpPr>
        <p:spPr>
          <a:xfrm>
            <a:off x="5044925" y="2701009"/>
            <a:ext cx="5147508" cy="167738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 defTabSz="914400">
              <a:defRPr/>
            </a:pPr>
            <a:r>
              <a:rPr lang="en-US" sz="2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Continuously Energizing</a:t>
            </a:r>
          </a:p>
          <a:p>
            <a:pPr algn="ctr" defTabSz="914400">
              <a:defRPr/>
            </a:pPr>
            <a:r>
              <a:rPr lang="en-US" sz="2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Communities</a:t>
            </a:r>
          </a:p>
          <a:p>
            <a:pPr algn="ctr" defTabSz="914400">
              <a:defRPr/>
            </a:pPr>
            <a:endParaRPr lang="en-US" sz="700" b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14400">
              <a:defRPr/>
            </a:pPr>
            <a:r>
              <a:rPr lang="en-US" sz="1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Cultivating donors with strategic solicitations</a:t>
            </a:r>
          </a:p>
          <a:p>
            <a:pPr algn="ctr" defTabSz="914400">
              <a:defRPr/>
            </a:pPr>
            <a:r>
              <a:rPr lang="en-US" sz="1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Celebrating Campaign donors</a:t>
            </a:r>
          </a:p>
          <a:p>
            <a:pPr algn="ctr" defTabSz="914400">
              <a:defRPr/>
            </a:pPr>
            <a:r>
              <a:rPr lang="en-US" sz="1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Fueling the external MarCom plan</a:t>
            </a:r>
          </a:p>
          <a:p>
            <a:pPr algn="ctr" defTabSz="914400">
              <a:defRPr/>
            </a:pPr>
            <a:r>
              <a:rPr lang="en-US" sz="1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Monitoring and sharing progress to goal</a:t>
            </a:r>
            <a:endParaRPr lang="en-US" sz="1600" b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7" name="Straight Connector 146">
            <a:extLst>
              <a:ext uri="{FF2B5EF4-FFF2-40B4-BE49-F238E27FC236}">
                <a16:creationId xmlns:a16="http://schemas.microsoft.com/office/drawing/2014/main" id="{E5FDB93A-61DB-4BE0-E22F-D061201ACE59}"/>
              </a:ext>
            </a:extLst>
          </p:cNvPr>
          <p:cNvCxnSpPr/>
          <p:nvPr/>
        </p:nvCxnSpPr>
        <p:spPr>
          <a:xfrm>
            <a:off x="2690241" y="2503326"/>
            <a:ext cx="0" cy="313253"/>
          </a:xfrm>
          <a:prstGeom prst="line">
            <a:avLst/>
          </a:prstGeom>
          <a:ln w="571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Straight Connector 147">
            <a:extLst>
              <a:ext uri="{FF2B5EF4-FFF2-40B4-BE49-F238E27FC236}">
                <a16:creationId xmlns:a16="http://schemas.microsoft.com/office/drawing/2014/main" id="{15125170-0DD7-7C6F-6FF1-27F2C2E13BD9}"/>
              </a:ext>
            </a:extLst>
          </p:cNvPr>
          <p:cNvCxnSpPr/>
          <p:nvPr/>
        </p:nvCxnSpPr>
        <p:spPr>
          <a:xfrm>
            <a:off x="5017230" y="2449325"/>
            <a:ext cx="0" cy="313253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0" name="Oval 149">
            <a:extLst>
              <a:ext uri="{FF2B5EF4-FFF2-40B4-BE49-F238E27FC236}">
                <a16:creationId xmlns:a16="http://schemas.microsoft.com/office/drawing/2014/main" id="{433CBFE8-9EB1-D05B-9E1E-8102AE113434}"/>
              </a:ext>
            </a:extLst>
          </p:cNvPr>
          <p:cNvSpPr/>
          <p:nvPr/>
        </p:nvSpPr>
        <p:spPr>
          <a:xfrm>
            <a:off x="2631581" y="2742294"/>
            <a:ext cx="117320" cy="11732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1" name="Oval 150">
            <a:extLst>
              <a:ext uri="{FF2B5EF4-FFF2-40B4-BE49-F238E27FC236}">
                <a16:creationId xmlns:a16="http://schemas.microsoft.com/office/drawing/2014/main" id="{73EB7DF6-5A52-1E74-8B09-956A3FDB4E86}"/>
              </a:ext>
            </a:extLst>
          </p:cNvPr>
          <p:cNvSpPr/>
          <p:nvPr/>
        </p:nvSpPr>
        <p:spPr>
          <a:xfrm>
            <a:off x="1305400" y="4131287"/>
            <a:ext cx="117320" cy="11732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2" name="Oval 151">
            <a:extLst>
              <a:ext uri="{FF2B5EF4-FFF2-40B4-BE49-F238E27FC236}">
                <a16:creationId xmlns:a16="http://schemas.microsoft.com/office/drawing/2014/main" id="{7F71DF07-C9C6-F3B7-7A84-CD20D6AE31B3}"/>
              </a:ext>
            </a:extLst>
          </p:cNvPr>
          <p:cNvSpPr/>
          <p:nvPr/>
        </p:nvSpPr>
        <p:spPr>
          <a:xfrm>
            <a:off x="4951380" y="2750703"/>
            <a:ext cx="117320" cy="11732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3" name="Oval 152">
            <a:extLst>
              <a:ext uri="{FF2B5EF4-FFF2-40B4-BE49-F238E27FC236}">
                <a16:creationId xmlns:a16="http://schemas.microsoft.com/office/drawing/2014/main" id="{76A50665-E9D2-C4B1-B84D-0F3ACA8A54A1}"/>
              </a:ext>
            </a:extLst>
          </p:cNvPr>
          <p:cNvSpPr/>
          <p:nvPr/>
        </p:nvSpPr>
        <p:spPr>
          <a:xfrm>
            <a:off x="3756441" y="3998664"/>
            <a:ext cx="117320" cy="11732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56" name="Straight Connector 155">
            <a:extLst>
              <a:ext uri="{FF2B5EF4-FFF2-40B4-BE49-F238E27FC236}">
                <a16:creationId xmlns:a16="http://schemas.microsoft.com/office/drawing/2014/main" id="{CC2133AD-7777-4C64-A33C-26D40C9FAA77}"/>
              </a:ext>
            </a:extLst>
          </p:cNvPr>
          <p:cNvCxnSpPr>
            <a:cxnSpLocks/>
          </p:cNvCxnSpPr>
          <p:nvPr/>
        </p:nvCxnSpPr>
        <p:spPr>
          <a:xfrm>
            <a:off x="5481510" y="2512054"/>
            <a:ext cx="0" cy="3276642"/>
          </a:xfrm>
          <a:prstGeom prst="line">
            <a:avLst/>
          </a:prstGeom>
          <a:ln w="57150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84648D3F-3E17-6DBE-ACED-6B345C812A76}"/>
              </a:ext>
            </a:extLst>
          </p:cNvPr>
          <p:cNvSpPr/>
          <p:nvPr/>
        </p:nvSpPr>
        <p:spPr>
          <a:xfrm>
            <a:off x="9518024" y="2573195"/>
            <a:ext cx="1217684" cy="40522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r>
              <a:rPr lang="en-US" sz="1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EXTENSION or TRANSITION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3CBDFF0-2ECB-79B2-7FB9-6EF503FFA612}"/>
              </a:ext>
            </a:extLst>
          </p:cNvPr>
          <p:cNvSpPr txBox="1"/>
          <p:nvPr/>
        </p:nvSpPr>
        <p:spPr>
          <a:xfrm>
            <a:off x="2187378" y="4115988"/>
            <a:ext cx="3171793" cy="2092881"/>
          </a:xfrm>
          <a:prstGeom prst="rect">
            <a:avLst/>
          </a:prstGeom>
          <a:noFill/>
          <a:ln w="28575"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pPr marL="174625" indent="-174625">
              <a:buFont typeface="Arial"/>
              <a:buChar char="•"/>
            </a:pPr>
            <a:r>
              <a:rPr lang="en-US" sz="13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Prospect research / Gift Table</a:t>
            </a:r>
          </a:p>
          <a:p>
            <a:pPr marL="174625" indent="-174625">
              <a:buFont typeface="Arial"/>
              <a:buChar char="•"/>
            </a:pPr>
            <a:r>
              <a:rPr lang="en-US" sz="13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Case refinement with internal stakeholders</a:t>
            </a:r>
          </a:p>
          <a:p>
            <a:pPr marL="174625" indent="-174625">
              <a:buFont typeface="Arial"/>
              <a:buChar char="•"/>
            </a:pPr>
            <a:r>
              <a:rPr lang="en-US" sz="13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Marquee project and unit case for support development</a:t>
            </a:r>
          </a:p>
          <a:p>
            <a:pPr marL="174625" indent="-174625">
              <a:buFont typeface="Arial"/>
              <a:buChar char="•"/>
            </a:pPr>
            <a:r>
              <a:rPr lang="en-US" sz="13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Campaign Cabinet named</a:t>
            </a:r>
            <a:endParaRPr lang="en-US" sz="130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4625" indent="-174625">
              <a:buFont typeface="Arial"/>
              <a:buChar char="•"/>
            </a:pPr>
            <a:r>
              <a:rPr lang="en-US" sz="13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Campaign anthem developed and revealed</a:t>
            </a:r>
            <a:endParaRPr lang="en-US" sz="130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4625" indent="-174625">
              <a:buFont typeface="Arial"/>
              <a:buChar char="•"/>
            </a:pPr>
            <a:r>
              <a:rPr lang="en-US" sz="13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Cultivation of key / lead donors begins in earnest</a:t>
            </a:r>
            <a:endParaRPr lang="en-US" sz="130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48E0314-8BFF-8A53-8365-B36AE6ECBF09}"/>
              </a:ext>
            </a:extLst>
          </p:cNvPr>
          <p:cNvSpPr txBox="1"/>
          <p:nvPr/>
        </p:nvSpPr>
        <p:spPr>
          <a:xfrm>
            <a:off x="5742924" y="4799823"/>
            <a:ext cx="3354810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defTabSz="914400">
              <a:defRPr/>
            </a:pPr>
            <a:r>
              <a:rPr lang="en-US" b="1">
                <a:latin typeface="Arial"/>
                <a:cs typeface="Arial"/>
              </a:rPr>
              <a:t>Campaign Fundraising Activity through 3/12/25</a:t>
            </a:r>
            <a:endParaRPr 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00DF1C-9E06-83B6-277D-9B64C98E0022}"/>
              </a:ext>
            </a:extLst>
          </p:cNvPr>
          <p:cNvSpPr txBox="1"/>
          <p:nvPr/>
        </p:nvSpPr>
        <p:spPr>
          <a:xfrm>
            <a:off x="8882744" y="4726229"/>
            <a:ext cx="2241520" cy="7232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 defTabSz="914400">
              <a:defRPr/>
            </a:pPr>
            <a:endParaRPr lang="en-US" sz="700" b="1" u="sng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14400">
              <a:defRPr/>
            </a:pPr>
            <a:r>
              <a:rPr lang="en-US" sz="3400" b="1">
                <a:latin typeface="Arial"/>
                <a:cs typeface="Arial"/>
              </a:rPr>
              <a:t>$161.2M</a:t>
            </a:r>
            <a:endParaRPr lang="en-US" sz="3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7333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EB1BCF-9F78-48B7-889F-CDC71DB809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Overall Activity Growth Comparison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C85A3A-23AF-4887-9EF1-FE27B50005F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38036" y="1212947"/>
            <a:ext cx="4428167" cy="1928192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sz="2400" b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Campaign Activity </a:t>
            </a:r>
          </a:p>
          <a:p>
            <a:pPr>
              <a:spcBef>
                <a:spcPts val="500"/>
              </a:spcBef>
            </a:pPr>
            <a:r>
              <a:rPr lang="en-US" sz="180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Overall Activity Growth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60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63.8%, from $48M to $78.7M</a:t>
            </a:r>
          </a:p>
          <a:p>
            <a:pPr>
              <a:spcBef>
                <a:spcPts val="500"/>
              </a:spcBef>
            </a:pPr>
            <a:r>
              <a:rPr lang="en-US" sz="180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Major Giving Activity Growth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60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73.7% from $30.2M to $52.5M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E4450D9B-0FB1-8C2D-415B-AC26EDA4F5C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9690169"/>
              </p:ext>
            </p:extLst>
          </p:nvPr>
        </p:nvGraphicFramePr>
        <p:xfrm>
          <a:off x="329015" y="3658799"/>
          <a:ext cx="11243685" cy="2869968"/>
        </p:xfrm>
        <a:graphic>
          <a:graphicData uri="http://schemas.openxmlformats.org/drawingml/2006/table">
            <a:tbl>
              <a:tblPr firstRow="1" bandRow="1">
                <a:tableStyleId>{E8034E78-7F5D-4C2E-B375-FC64B27BC917}</a:tableStyleId>
              </a:tblPr>
              <a:tblGrid>
                <a:gridCol w="1800223">
                  <a:extLst>
                    <a:ext uri="{9D8B030D-6E8A-4147-A177-3AD203B41FA5}">
                      <a16:colId xmlns:a16="http://schemas.microsoft.com/office/drawing/2014/main" val="1408770062"/>
                    </a:ext>
                  </a:extLst>
                </a:gridCol>
                <a:gridCol w="1218227">
                  <a:extLst>
                    <a:ext uri="{9D8B030D-6E8A-4147-A177-3AD203B41FA5}">
                      <a16:colId xmlns:a16="http://schemas.microsoft.com/office/drawing/2014/main" val="1035823447"/>
                    </a:ext>
                  </a:extLst>
                </a:gridCol>
                <a:gridCol w="1290532">
                  <a:extLst>
                    <a:ext uri="{9D8B030D-6E8A-4147-A177-3AD203B41FA5}">
                      <a16:colId xmlns:a16="http://schemas.microsoft.com/office/drawing/2014/main" val="3386722783"/>
                    </a:ext>
                  </a:extLst>
                </a:gridCol>
                <a:gridCol w="1329056">
                  <a:extLst>
                    <a:ext uri="{9D8B030D-6E8A-4147-A177-3AD203B41FA5}">
                      <a16:colId xmlns:a16="http://schemas.microsoft.com/office/drawing/2014/main" val="276170290"/>
                    </a:ext>
                  </a:extLst>
                </a:gridCol>
                <a:gridCol w="1213486">
                  <a:extLst>
                    <a:ext uri="{9D8B030D-6E8A-4147-A177-3AD203B41FA5}">
                      <a16:colId xmlns:a16="http://schemas.microsoft.com/office/drawing/2014/main" val="701931615"/>
                    </a:ext>
                  </a:extLst>
                </a:gridCol>
                <a:gridCol w="1069523">
                  <a:extLst>
                    <a:ext uri="{9D8B030D-6E8A-4147-A177-3AD203B41FA5}">
                      <a16:colId xmlns:a16="http://schemas.microsoft.com/office/drawing/2014/main" val="4217028236"/>
                    </a:ext>
                  </a:extLst>
                </a:gridCol>
                <a:gridCol w="1069523">
                  <a:extLst>
                    <a:ext uri="{9D8B030D-6E8A-4147-A177-3AD203B41FA5}">
                      <a16:colId xmlns:a16="http://schemas.microsoft.com/office/drawing/2014/main" val="2588162877"/>
                    </a:ext>
                  </a:extLst>
                </a:gridCol>
                <a:gridCol w="1126308">
                  <a:extLst>
                    <a:ext uri="{9D8B030D-6E8A-4147-A177-3AD203B41FA5}">
                      <a16:colId xmlns:a16="http://schemas.microsoft.com/office/drawing/2014/main" val="1889945239"/>
                    </a:ext>
                  </a:extLst>
                </a:gridCol>
                <a:gridCol w="1126807">
                  <a:extLst>
                    <a:ext uri="{9D8B030D-6E8A-4147-A177-3AD203B41FA5}">
                      <a16:colId xmlns:a16="http://schemas.microsoft.com/office/drawing/2014/main" val="507109387"/>
                    </a:ext>
                  </a:extLst>
                </a:gridCol>
              </a:tblGrid>
              <a:tr h="588865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Arial"/>
                          <a:cs typeface="Arial"/>
                        </a:rPr>
                        <a:t>Gifts and Pledges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Arial"/>
                          <a:cs typeface="Arial"/>
                        </a:rPr>
                        <a:t>FY 19 – 21 Gift Count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Arial"/>
                          <a:cs typeface="Arial"/>
                        </a:rPr>
                        <a:t>FY 19 – 21 Activity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>
                          <a:latin typeface="Arial"/>
                          <a:cs typeface="Arial"/>
                        </a:rPr>
                        <a:t>FY 22 – 24 Gift Count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>
                          <a:latin typeface="Arial"/>
                          <a:cs typeface="Arial"/>
                        </a:rPr>
                        <a:t>FY 22 – 24 Activity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>
                          <a:latin typeface="Arial"/>
                          <a:cs typeface="Arial"/>
                        </a:rPr>
                        <a:t>Amount Increase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600">
                          <a:latin typeface="Arial"/>
                          <a:cs typeface="Arial"/>
                        </a:rPr>
                        <a:t>% Gift Count</a:t>
                      </a:r>
                      <a:endParaRPr lang="en-US"/>
                    </a:p>
                    <a:p>
                      <a:pPr marL="0" marR="0" lvl="0" indent="0" algn="ctr" defTabSz="91440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>
                          <a:latin typeface="Arial"/>
                          <a:cs typeface="Arial"/>
                        </a:rPr>
                        <a:t>Increase</a:t>
                      </a:r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600">
                          <a:latin typeface="Arial"/>
                          <a:cs typeface="Arial"/>
                        </a:rPr>
                        <a:t>FY25 Gift Count</a:t>
                      </a:r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>
                          <a:latin typeface="Arial"/>
                          <a:cs typeface="Arial"/>
                        </a:rPr>
                        <a:t>FY25 Activity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66301484"/>
                  </a:ext>
                </a:extLst>
              </a:tr>
              <a:tr h="341168">
                <a:tc>
                  <a:txBody>
                    <a:bodyPr/>
                    <a:lstStyle/>
                    <a:p>
                      <a:r>
                        <a:rPr lang="en-US" sz="1600" b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/>
                          <a:cs typeface="Arial"/>
                        </a:rPr>
                        <a:t>$1M+ </a:t>
                      </a:r>
                      <a:endParaRPr lang="en-US" sz="160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$11.5M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$27.8M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+$16.3M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160%</a:t>
                      </a:r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4</a:t>
                      </a:r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$45.2M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58012584"/>
                  </a:ext>
                </a:extLst>
              </a:tr>
              <a:tr h="341168">
                <a:tc>
                  <a:txBody>
                    <a:bodyPr/>
                    <a:lstStyle/>
                    <a:p>
                      <a:r>
                        <a:rPr lang="en-US" sz="1600" b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/>
                          <a:cs typeface="Arial"/>
                        </a:rPr>
                        <a:t>$500K - $999K </a:t>
                      </a:r>
                      <a:endParaRPr lang="en-US" sz="160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$5.8M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$9.3M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+$3.5M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66.7%</a:t>
                      </a:r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2</a:t>
                      </a:r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$1.5M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15348485"/>
                  </a:ext>
                </a:extLst>
              </a:tr>
              <a:tr h="341168">
                <a:tc>
                  <a:txBody>
                    <a:bodyPr/>
                    <a:lstStyle/>
                    <a:p>
                      <a:r>
                        <a:rPr lang="en-US" sz="1600" b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/>
                          <a:cs typeface="Arial"/>
                        </a:rPr>
                        <a:t>$100K - $249K </a:t>
                      </a:r>
                      <a:endParaRPr lang="en-US" sz="160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29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$4.3M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66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$9.7M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+$5.4M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127.6%</a:t>
                      </a:r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16</a:t>
                      </a:r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$2.0M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11471769"/>
                  </a:ext>
                </a:extLst>
              </a:tr>
              <a:tr h="341168">
                <a:tc>
                  <a:txBody>
                    <a:bodyPr/>
                    <a:lstStyle/>
                    <a:p>
                      <a:r>
                        <a:rPr lang="en-US" sz="1600" b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/>
                          <a:cs typeface="Arial"/>
                        </a:rPr>
                        <a:t>$50K - $99.9K </a:t>
                      </a:r>
                      <a:endParaRPr lang="en-US" sz="160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55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$3.4M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84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$5.0M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+$1.6M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52.7%</a:t>
                      </a:r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22</a:t>
                      </a:r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$1.3M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93709047"/>
                  </a:ext>
                </a:extLst>
              </a:tr>
              <a:tr h="341168">
                <a:tc>
                  <a:txBody>
                    <a:bodyPr/>
                    <a:lstStyle/>
                    <a:p>
                      <a:r>
                        <a:rPr lang="en-US" sz="1600" b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/>
                          <a:cs typeface="Arial"/>
                        </a:rPr>
                        <a:t>$25K - $49.9K </a:t>
                      </a:r>
                      <a:endParaRPr lang="en-US" sz="160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67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$1.8M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96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$3.0M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+$1.2M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43.3%</a:t>
                      </a:r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37</a:t>
                      </a:r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$1.1M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18652565"/>
                  </a:ext>
                </a:extLst>
              </a:tr>
              <a:tr h="341168">
                <a:tc>
                  <a:txBody>
                    <a:bodyPr/>
                    <a:lstStyle/>
                    <a:p>
                      <a:r>
                        <a:rPr lang="en-US" sz="1600" b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/>
                          <a:cs typeface="Arial"/>
                        </a:rPr>
                        <a:t>$10K - $24.9K </a:t>
                      </a:r>
                      <a:endParaRPr lang="en-US" sz="160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209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$2.7M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359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$4.6M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+$1.9M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71.8%</a:t>
                      </a:r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97</a:t>
                      </a:r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$1.2M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16960707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0ED37EBF-0A9F-620B-75C1-A50F82B427B6}"/>
              </a:ext>
            </a:extLst>
          </p:cNvPr>
          <p:cNvSpPr txBox="1"/>
          <p:nvPr/>
        </p:nvSpPr>
        <p:spPr>
          <a:xfrm>
            <a:off x="438036" y="814455"/>
            <a:ext cx="604091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>
                <a:solidFill>
                  <a:srgbClr val="C00000"/>
                </a:solidFill>
              </a:rPr>
              <a:t>FY19-FY21 and FY22-FY24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A3C36D5-DB5E-62E9-1194-0EF089C1B657}"/>
              </a:ext>
            </a:extLst>
          </p:cNvPr>
          <p:cNvSpPr/>
          <p:nvPr/>
        </p:nvSpPr>
        <p:spPr>
          <a:xfrm>
            <a:off x="2137341" y="3216574"/>
            <a:ext cx="2415610" cy="374352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/>
              <a:t>PRE-CAMPAIGN PHASE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F8C1D3C-9DC9-B116-DAA0-581ACE848E3B}"/>
              </a:ext>
            </a:extLst>
          </p:cNvPr>
          <p:cNvSpPr/>
          <p:nvPr/>
        </p:nvSpPr>
        <p:spPr>
          <a:xfrm>
            <a:off x="4622217" y="3216574"/>
            <a:ext cx="2483433" cy="374352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/>
              <a:t>LEADERSHIP PHASE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60FBC6B-1EDB-8F78-0CCE-881E3F9BF434}"/>
              </a:ext>
            </a:extLst>
          </p:cNvPr>
          <p:cNvSpPr/>
          <p:nvPr/>
        </p:nvSpPr>
        <p:spPr>
          <a:xfrm>
            <a:off x="9313110" y="3216573"/>
            <a:ext cx="2229433" cy="406777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400" b="1"/>
              <a:t>FY 25 YEAR-TO-DATE</a:t>
            </a:r>
          </a:p>
        </p:txBody>
      </p:sp>
    </p:spTree>
    <p:extLst>
      <p:ext uri="{BB962C8B-B14F-4D97-AF65-F5344CB8AC3E}">
        <p14:creationId xmlns:p14="http://schemas.microsoft.com/office/powerpoint/2010/main" val="40729013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26504C-913D-88AA-0849-2AC9B12FF0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F928DD-F038-0CF3-AB0A-C3B2860C8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Northern Fund Giving Growth Comparison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CCEFFA-568A-0E17-8323-4FD54185A80A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586461" y="1434271"/>
            <a:ext cx="1926182" cy="43264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Northern Fund Giving Growth</a:t>
            </a:r>
          </a:p>
          <a:p>
            <a:pPr marL="0" indent="0">
              <a:buNone/>
            </a:pPr>
            <a:endParaRPr lang="en-US" sz="2500" b="1" u="sng">
              <a:solidFill>
                <a:schemeClr val="bg2">
                  <a:lumMod val="10000"/>
                </a:schemeClr>
              </a:solidFill>
            </a:endParaRPr>
          </a:p>
          <a:p>
            <a:pPr marL="0" indent="0">
              <a:buNone/>
            </a:pPr>
            <a:endParaRPr lang="en-US" sz="2500" b="1" u="sng">
              <a:solidFill>
                <a:schemeClr val="bg2">
                  <a:lumMod val="10000"/>
                </a:schemeClr>
              </a:solidFill>
            </a:endParaRPr>
          </a:p>
          <a:p>
            <a:pPr marL="0" indent="0">
              <a:buNone/>
            </a:pPr>
            <a:endParaRPr lang="en-US" sz="2500" b="1" u="sng">
              <a:solidFill>
                <a:schemeClr val="bg2">
                  <a:lumMod val="10000"/>
                </a:schemeClr>
              </a:solidFill>
            </a:endParaRPr>
          </a:p>
          <a:p>
            <a:pPr marL="0" indent="0">
              <a:buNone/>
            </a:pPr>
            <a:r>
              <a:rPr lang="en-US" sz="2500" b="1" u="sng">
                <a:solidFill>
                  <a:schemeClr val="bg2">
                    <a:lumMod val="10000"/>
                  </a:schemeClr>
                </a:solidFill>
              </a:rPr>
              <a:t> </a:t>
            </a:r>
          </a:p>
          <a:p>
            <a:pPr marL="0" indent="0">
              <a:buNone/>
            </a:pPr>
            <a:endParaRPr lang="en-US" sz="1600">
              <a:solidFill>
                <a:schemeClr val="bg2">
                  <a:lumMod val="10000"/>
                </a:schemeClr>
              </a:solidFill>
            </a:endParaRP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7E14DDC6-D0EE-4053-1601-82AE7D9390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3362345"/>
              </p:ext>
            </p:extLst>
          </p:nvPr>
        </p:nvGraphicFramePr>
        <p:xfrm>
          <a:off x="1631186" y="1958417"/>
          <a:ext cx="8481204" cy="2078528"/>
        </p:xfrm>
        <a:graphic>
          <a:graphicData uri="http://schemas.openxmlformats.org/drawingml/2006/table">
            <a:tbl>
              <a:tblPr firstRow="1" bandRow="1">
                <a:tableStyleId>{E8034E78-7F5D-4C2E-B375-FC64B27BC917}</a:tableStyleId>
              </a:tblPr>
              <a:tblGrid>
                <a:gridCol w="2021301">
                  <a:extLst>
                    <a:ext uri="{9D8B030D-6E8A-4147-A177-3AD203B41FA5}">
                      <a16:colId xmlns:a16="http://schemas.microsoft.com/office/drawing/2014/main" val="1408770062"/>
                    </a:ext>
                  </a:extLst>
                </a:gridCol>
                <a:gridCol w="1370773">
                  <a:extLst>
                    <a:ext uri="{9D8B030D-6E8A-4147-A177-3AD203B41FA5}">
                      <a16:colId xmlns:a16="http://schemas.microsoft.com/office/drawing/2014/main" val="1035823447"/>
                    </a:ext>
                  </a:extLst>
                </a:gridCol>
                <a:gridCol w="1453226">
                  <a:extLst>
                    <a:ext uri="{9D8B030D-6E8A-4147-A177-3AD203B41FA5}">
                      <a16:colId xmlns:a16="http://schemas.microsoft.com/office/drawing/2014/main" val="276170290"/>
                    </a:ext>
                  </a:extLst>
                </a:gridCol>
                <a:gridCol w="1247094">
                  <a:extLst>
                    <a:ext uri="{9D8B030D-6E8A-4147-A177-3AD203B41FA5}">
                      <a16:colId xmlns:a16="http://schemas.microsoft.com/office/drawing/2014/main" val="3095672288"/>
                    </a:ext>
                  </a:extLst>
                </a:gridCol>
                <a:gridCol w="1247094">
                  <a:extLst>
                    <a:ext uri="{9D8B030D-6E8A-4147-A177-3AD203B41FA5}">
                      <a16:colId xmlns:a16="http://schemas.microsoft.com/office/drawing/2014/main" val="2282974279"/>
                    </a:ext>
                  </a:extLst>
                </a:gridCol>
                <a:gridCol w="1141716">
                  <a:extLst>
                    <a:ext uri="{9D8B030D-6E8A-4147-A177-3AD203B41FA5}">
                      <a16:colId xmlns:a16="http://schemas.microsoft.com/office/drawing/2014/main" val="2184984765"/>
                    </a:ext>
                  </a:extLst>
                </a:gridCol>
              </a:tblGrid>
              <a:tr h="588865">
                <a:tc>
                  <a:txBody>
                    <a:bodyPr/>
                    <a:lstStyle/>
                    <a:p>
                      <a:pPr algn="ctr"/>
                      <a:endParaRPr lang="en-US" sz="1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Arial"/>
                          <a:cs typeface="Arial"/>
                        </a:rPr>
                        <a:t>FY 19 – 21 Actual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>
                          <a:latin typeface="Arial"/>
                          <a:cs typeface="Arial"/>
                        </a:rPr>
                        <a:t>FY 22 – 24 Actual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>
                          <a:latin typeface="Arial"/>
                          <a:cs typeface="Arial"/>
                        </a:rPr>
                        <a:t>Amount Increase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600">
                          <a:latin typeface="Arial"/>
                          <a:cs typeface="Arial"/>
                        </a:rPr>
                        <a:t>% Gift Count Increase</a:t>
                      </a:r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600">
                          <a:latin typeface="Arial"/>
                          <a:cs typeface="Arial"/>
                        </a:rPr>
                        <a:t>FY 25 Activity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66301484"/>
                  </a:ext>
                </a:extLst>
              </a:tr>
              <a:tr h="341168">
                <a:tc>
                  <a:txBody>
                    <a:bodyPr/>
                    <a:lstStyle/>
                    <a:p>
                      <a:r>
                        <a:rPr lang="en-US" sz="1600" b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/>
                          <a:cs typeface="Arial"/>
                        </a:rPr>
                        <a:t>Total Northern Fund Activity</a:t>
                      </a:r>
                      <a:endParaRPr lang="en-US" sz="160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$1M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$4.4M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+$3.4M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319.8%</a:t>
                      </a:r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$3.0M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58012584"/>
                  </a:ext>
                </a:extLst>
              </a:tr>
              <a:tr h="341168">
                <a:tc>
                  <a:txBody>
                    <a:bodyPr/>
                    <a:lstStyle/>
                    <a:p>
                      <a:r>
                        <a:rPr lang="en-US" sz="1600" b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/>
                          <a:cs typeface="Arial"/>
                        </a:rPr>
                        <a:t>Major Gifts</a:t>
                      </a:r>
                      <a:endParaRPr lang="en-US" sz="160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$23.7K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$2.8M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+$2.7M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&gt; 500%</a:t>
                      </a:r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$2.7M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1534848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600" b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/>
                          <a:cs typeface="Arial"/>
                        </a:rPr>
                        <a:t>Annual Giving</a:t>
                      </a:r>
                      <a:endParaRPr lang="en-US" sz="160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$1M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$1.6M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+$600K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56.6%</a:t>
                      </a:r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$332K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11471769"/>
                  </a:ext>
                </a:extLst>
              </a:tr>
            </a:tbl>
          </a:graphicData>
        </a:graphic>
      </p:graphicFrame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D24991D2-11AD-00B8-CDCA-B6C8BD592C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5105862"/>
              </p:ext>
            </p:extLst>
          </p:nvPr>
        </p:nvGraphicFramePr>
        <p:xfrm>
          <a:off x="1727565" y="4976130"/>
          <a:ext cx="8372881" cy="1645920"/>
        </p:xfrm>
        <a:graphic>
          <a:graphicData uri="http://schemas.openxmlformats.org/drawingml/2006/table">
            <a:tbl>
              <a:tblPr firstRow="1" bandRow="1">
                <a:tableStyleId>{E8034E78-7F5D-4C2E-B375-FC64B27BC917}</a:tableStyleId>
              </a:tblPr>
              <a:tblGrid>
                <a:gridCol w="1454902">
                  <a:extLst>
                    <a:ext uri="{9D8B030D-6E8A-4147-A177-3AD203B41FA5}">
                      <a16:colId xmlns:a16="http://schemas.microsoft.com/office/drawing/2014/main" val="1408770062"/>
                    </a:ext>
                  </a:extLst>
                </a:gridCol>
                <a:gridCol w="1241241">
                  <a:extLst>
                    <a:ext uri="{9D8B030D-6E8A-4147-A177-3AD203B41FA5}">
                      <a16:colId xmlns:a16="http://schemas.microsoft.com/office/drawing/2014/main" val="1035823447"/>
                    </a:ext>
                  </a:extLst>
                </a:gridCol>
                <a:gridCol w="1280611">
                  <a:extLst>
                    <a:ext uri="{9D8B030D-6E8A-4147-A177-3AD203B41FA5}">
                      <a16:colId xmlns:a16="http://schemas.microsoft.com/office/drawing/2014/main" val="276170290"/>
                    </a:ext>
                  </a:extLst>
                </a:gridCol>
                <a:gridCol w="1060805">
                  <a:extLst>
                    <a:ext uri="{9D8B030D-6E8A-4147-A177-3AD203B41FA5}">
                      <a16:colId xmlns:a16="http://schemas.microsoft.com/office/drawing/2014/main" val="1670885329"/>
                    </a:ext>
                  </a:extLst>
                </a:gridCol>
                <a:gridCol w="1022577">
                  <a:extLst>
                    <a:ext uri="{9D8B030D-6E8A-4147-A177-3AD203B41FA5}">
                      <a16:colId xmlns:a16="http://schemas.microsoft.com/office/drawing/2014/main" val="1833278060"/>
                    </a:ext>
                  </a:extLst>
                </a:gridCol>
                <a:gridCol w="1022577">
                  <a:extLst>
                    <a:ext uri="{9D8B030D-6E8A-4147-A177-3AD203B41FA5}">
                      <a16:colId xmlns:a16="http://schemas.microsoft.com/office/drawing/2014/main" val="1484671583"/>
                    </a:ext>
                  </a:extLst>
                </a:gridCol>
                <a:gridCol w="1290168">
                  <a:extLst>
                    <a:ext uri="{9D8B030D-6E8A-4147-A177-3AD203B41FA5}">
                      <a16:colId xmlns:a16="http://schemas.microsoft.com/office/drawing/2014/main" val="1776008306"/>
                    </a:ext>
                  </a:extLst>
                </a:gridCol>
              </a:tblGrid>
              <a:tr h="588865">
                <a:tc>
                  <a:txBody>
                    <a:bodyPr/>
                    <a:lstStyle/>
                    <a:p>
                      <a:pPr algn="ctr"/>
                      <a:endParaRPr lang="en-US" sz="1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Arial"/>
                          <a:cs typeface="Arial"/>
                        </a:rPr>
                        <a:t>FY 19 – 21 Actual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>
                          <a:latin typeface="Arial"/>
                          <a:cs typeface="Arial"/>
                        </a:rPr>
                        <a:t>FY 22 – 24 Actual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>
                          <a:latin typeface="Arial"/>
                          <a:cs typeface="Arial"/>
                        </a:rPr>
                        <a:t>% Gift Count Increase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>
                          <a:latin typeface="Arial"/>
                          <a:cs typeface="Arial"/>
                        </a:rPr>
                        <a:t>Amount Increase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600">
                          <a:latin typeface="Arial"/>
                          <a:cs typeface="Arial"/>
                        </a:rPr>
                        <a:t>% Gift Count Increase</a:t>
                      </a:r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600">
                          <a:latin typeface="Arial"/>
                          <a:cs typeface="Arial"/>
                        </a:rPr>
                        <a:t>FY 25 Activity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66301484"/>
                  </a:ext>
                </a:extLst>
              </a:tr>
              <a:tr h="341168">
                <a:tc>
                  <a:txBody>
                    <a:bodyPr/>
                    <a:lstStyle/>
                    <a:p>
                      <a:r>
                        <a:rPr lang="en-US" sz="1600" b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/>
                          <a:cs typeface="Arial"/>
                        </a:rPr>
                        <a:t>Total Annual Giving Activity</a:t>
                      </a:r>
                      <a:endParaRPr lang="en-US" sz="160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$17.8M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$26.1M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47%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+$8.3M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47%</a:t>
                      </a:r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$4.9M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58012584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2F15ED7D-686E-8162-BC12-4EFA29B3EA29}"/>
              </a:ext>
            </a:extLst>
          </p:cNvPr>
          <p:cNvSpPr txBox="1"/>
          <p:nvPr/>
        </p:nvSpPr>
        <p:spPr>
          <a:xfrm>
            <a:off x="438035" y="816077"/>
            <a:ext cx="604091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>
                <a:solidFill>
                  <a:srgbClr val="C00000"/>
                </a:solidFill>
              </a:rPr>
              <a:t>FY19-FY21 and FY22-FY24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95A41AE-0324-0C02-5CC6-D124A9D6C367}"/>
              </a:ext>
            </a:extLst>
          </p:cNvPr>
          <p:cNvSpPr/>
          <p:nvPr/>
        </p:nvSpPr>
        <p:spPr>
          <a:xfrm>
            <a:off x="3662143" y="1521788"/>
            <a:ext cx="1300382" cy="374352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/>
              <a:t>PRE-CAMPAIGN PHASE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2B5DCD0-E31E-522A-B770-8B1567B482FB}"/>
              </a:ext>
            </a:extLst>
          </p:cNvPr>
          <p:cNvSpPr/>
          <p:nvPr/>
        </p:nvSpPr>
        <p:spPr>
          <a:xfrm>
            <a:off x="5029200" y="1521788"/>
            <a:ext cx="1300382" cy="374352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/>
              <a:t>LEADERSHIP PHASE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8307F6D-A3DF-3D30-6778-C9B51CF7E6BF}"/>
              </a:ext>
            </a:extLst>
          </p:cNvPr>
          <p:cNvSpPr/>
          <p:nvPr/>
        </p:nvSpPr>
        <p:spPr>
          <a:xfrm>
            <a:off x="3190887" y="4493214"/>
            <a:ext cx="1202232" cy="374352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/>
              <a:t>PRE-CAMPAIGN PHASE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00AEF36-A9A2-8375-05DC-557327E72539}"/>
              </a:ext>
            </a:extLst>
          </p:cNvPr>
          <p:cNvSpPr/>
          <p:nvPr/>
        </p:nvSpPr>
        <p:spPr>
          <a:xfrm>
            <a:off x="4551665" y="4493096"/>
            <a:ext cx="1124991" cy="374352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/>
              <a:t>LEADERSHIP PHASE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93CC3760-9530-5D3B-5009-D399841F09E9}"/>
              </a:ext>
            </a:extLst>
          </p:cNvPr>
          <p:cNvSpPr txBox="1">
            <a:spLocks/>
          </p:cNvSpPr>
          <p:nvPr/>
        </p:nvSpPr>
        <p:spPr>
          <a:xfrm>
            <a:off x="1367386" y="4377464"/>
            <a:ext cx="1926182" cy="4896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Annual Fund Giving Growth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2500" b="1" u="sng">
              <a:solidFill>
                <a:srgbClr val="C00000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2500" b="1" u="sng">
              <a:solidFill>
                <a:schemeClr val="bg2">
                  <a:lumMod val="10000"/>
                </a:schemeClr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2500" b="1" u="sng">
              <a:solidFill>
                <a:schemeClr val="bg2">
                  <a:lumMod val="10000"/>
                </a:schemeClr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500" b="1" u="sng">
                <a:solidFill>
                  <a:schemeClr val="bg2">
                    <a:lumMod val="10000"/>
                  </a:schemeClr>
                </a:solidFill>
              </a:rPr>
              <a:t>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600">
              <a:solidFill>
                <a:schemeClr val="bg2">
                  <a:lumMod val="10000"/>
                </a:schemeClr>
              </a:solidFill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A6128FE4-ED53-FCE3-06FB-73F62250AE99}"/>
              </a:ext>
            </a:extLst>
          </p:cNvPr>
          <p:cNvCxnSpPr>
            <a:cxnSpLocks/>
          </p:cNvCxnSpPr>
          <p:nvPr/>
        </p:nvCxnSpPr>
        <p:spPr>
          <a:xfrm>
            <a:off x="484376" y="4298484"/>
            <a:ext cx="11222089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F0994752-802D-2D08-76E2-D4BB037AF7FE}"/>
              </a:ext>
            </a:extLst>
          </p:cNvPr>
          <p:cNvSpPr/>
          <p:nvPr/>
        </p:nvSpPr>
        <p:spPr>
          <a:xfrm>
            <a:off x="8963497" y="1521787"/>
            <a:ext cx="1127446" cy="363544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000" b="1"/>
              <a:t>FY 25 </a:t>
            </a:r>
            <a:endParaRPr lang="en-US"/>
          </a:p>
          <a:p>
            <a:pPr algn="ctr"/>
            <a:r>
              <a:rPr lang="en-US" sz="1000" b="1"/>
              <a:t>YEAR-TO-DATE</a:t>
            </a: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0EAF0B5-D734-35D9-B840-8D040F0ABADA}"/>
              </a:ext>
            </a:extLst>
          </p:cNvPr>
          <p:cNvSpPr/>
          <p:nvPr/>
        </p:nvSpPr>
        <p:spPr>
          <a:xfrm>
            <a:off x="8834770" y="4495201"/>
            <a:ext cx="1259847" cy="363544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000" b="1"/>
              <a:t>FY 25 </a:t>
            </a:r>
            <a:endParaRPr lang="en-US"/>
          </a:p>
          <a:p>
            <a:pPr algn="ctr"/>
            <a:r>
              <a:rPr lang="en-US" sz="1000" b="1"/>
              <a:t>YEAR-TO-DATE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4699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6EB3BA-24BA-A652-59D2-06A0CFBF35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1B49F4-86AF-9991-1F52-D0E71F27D5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Endowment Giving Growth Comparison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8F7631-8423-599D-50F5-3CDE98004781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38035" y="1506620"/>
            <a:ext cx="10831826" cy="235465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400" b="1">
                <a:solidFill>
                  <a:schemeClr val="bg2">
                    <a:lumMod val="10000"/>
                  </a:schemeClr>
                </a:solidFill>
                <a:latin typeface="Arial"/>
                <a:cs typeface="Arial"/>
              </a:rPr>
              <a:t>Endowment Giving Growth </a:t>
            </a:r>
          </a:p>
          <a:p>
            <a:pPr marL="285750" indent="-285750"/>
            <a:r>
              <a:rPr lang="en-US" sz="1800">
                <a:solidFill>
                  <a:schemeClr val="bg2">
                    <a:lumMod val="10000"/>
                  </a:schemeClr>
                </a:solidFill>
                <a:latin typeface="Arial"/>
                <a:cs typeface="Arial"/>
              </a:rPr>
              <a:t>Giving toward endowment has grown at the major gift level</a:t>
            </a:r>
          </a:p>
          <a:p>
            <a:pPr marL="285750" indent="-285750"/>
            <a:r>
              <a:rPr lang="en-US" sz="1800">
                <a:solidFill>
                  <a:schemeClr val="bg2">
                    <a:lumMod val="10000"/>
                  </a:schemeClr>
                </a:solidFill>
                <a:latin typeface="Arial"/>
                <a:cs typeface="Arial"/>
              </a:rPr>
              <a:t>Additional growth is needed at the principal gift level and current results on FY25 demonstrate this on the gift table</a:t>
            </a:r>
            <a:endParaRPr lang="en-US">
              <a:solidFill>
                <a:schemeClr val="bg2">
                  <a:lumMod val="10000"/>
                </a:schemeClr>
              </a:solidFill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51E9EBC4-73DB-E91E-2C44-CE1852F01E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1011605"/>
              </p:ext>
            </p:extLst>
          </p:nvPr>
        </p:nvGraphicFramePr>
        <p:xfrm>
          <a:off x="523653" y="3928737"/>
          <a:ext cx="11348400" cy="2430204"/>
        </p:xfrm>
        <a:graphic>
          <a:graphicData uri="http://schemas.openxmlformats.org/drawingml/2006/table">
            <a:tbl>
              <a:tblPr firstRow="1" bandRow="1">
                <a:tableStyleId>{E8034E78-7F5D-4C2E-B375-FC64B27BC917}</a:tableStyleId>
              </a:tblPr>
              <a:tblGrid>
                <a:gridCol w="1643607">
                  <a:extLst>
                    <a:ext uri="{9D8B030D-6E8A-4147-A177-3AD203B41FA5}">
                      <a16:colId xmlns:a16="http://schemas.microsoft.com/office/drawing/2014/main" val="1408770062"/>
                    </a:ext>
                  </a:extLst>
                </a:gridCol>
                <a:gridCol w="1284160">
                  <a:extLst>
                    <a:ext uri="{9D8B030D-6E8A-4147-A177-3AD203B41FA5}">
                      <a16:colId xmlns:a16="http://schemas.microsoft.com/office/drawing/2014/main" val="1035823447"/>
                    </a:ext>
                  </a:extLst>
                </a:gridCol>
                <a:gridCol w="1502944">
                  <a:extLst>
                    <a:ext uri="{9D8B030D-6E8A-4147-A177-3AD203B41FA5}">
                      <a16:colId xmlns:a16="http://schemas.microsoft.com/office/drawing/2014/main" val="2145991816"/>
                    </a:ext>
                  </a:extLst>
                </a:gridCol>
                <a:gridCol w="1274649">
                  <a:extLst>
                    <a:ext uri="{9D8B030D-6E8A-4147-A177-3AD203B41FA5}">
                      <a16:colId xmlns:a16="http://schemas.microsoft.com/office/drawing/2014/main" val="1271234941"/>
                    </a:ext>
                  </a:extLst>
                </a:gridCol>
                <a:gridCol w="1246112">
                  <a:extLst>
                    <a:ext uri="{9D8B030D-6E8A-4147-A177-3AD203B41FA5}">
                      <a16:colId xmlns:a16="http://schemas.microsoft.com/office/drawing/2014/main" val="276170290"/>
                    </a:ext>
                  </a:extLst>
                </a:gridCol>
                <a:gridCol w="1112940">
                  <a:extLst>
                    <a:ext uri="{9D8B030D-6E8A-4147-A177-3AD203B41FA5}">
                      <a16:colId xmlns:a16="http://schemas.microsoft.com/office/drawing/2014/main" val="4080287640"/>
                    </a:ext>
                  </a:extLst>
                </a:gridCol>
                <a:gridCol w="1112940">
                  <a:extLst>
                    <a:ext uri="{9D8B030D-6E8A-4147-A177-3AD203B41FA5}">
                      <a16:colId xmlns:a16="http://schemas.microsoft.com/office/drawing/2014/main" val="3856903849"/>
                    </a:ext>
                  </a:extLst>
                </a:gridCol>
                <a:gridCol w="1115404">
                  <a:extLst>
                    <a:ext uri="{9D8B030D-6E8A-4147-A177-3AD203B41FA5}">
                      <a16:colId xmlns:a16="http://schemas.microsoft.com/office/drawing/2014/main" val="965439435"/>
                    </a:ext>
                  </a:extLst>
                </a:gridCol>
                <a:gridCol w="1055644">
                  <a:extLst>
                    <a:ext uri="{9D8B030D-6E8A-4147-A177-3AD203B41FA5}">
                      <a16:colId xmlns:a16="http://schemas.microsoft.com/office/drawing/2014/main" val="4091834783"/>
                    </a:ext>
                  </a:extLst>
                </a:gridCol>
              </a:tblGrid>
              <a:tr h="703169">
                <a:tc>
                  <a:txBody>
                    <a:bodyPr/>
                    <a:lstStyle/>
                    <a:p>
                      <a:pPr algn="ctr"/>
                      <a:endParaRPr lang="en-US" sz="1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Arial"/>
                          <a:cs typeface="Arial"/>
                        </a:rPr>
                        <a:t>FY 19 – 21 Gift Count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Arial"/>
                          <a:cs typeface="Arial"/>
                        </a:rPr>
                        <a:t>FY 19 – 21 Activity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>
                          <a:latin typeface="Arial"/>
                          <a:cs typeface="Arial"/>
                        </a:rPr>
                        <a:t>FY 22 – 24 Gift Count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>
                          <a:latin typeface="Arial"/>
                          <a:cs typeface="Arial"/>
                        </a:rPr>
                        <a:t>FY 22 – 24 Activity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>
                          <a:latin typeface="Arial"/>
                          <a:cs typeface="Arial"/>
                        </a:rPr>
                        <a:t>Amount Increase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600">
                          <a:latin typeface="Arial"/>
                          <a:cs typeface="Arial"/>
                        </a:rPr>
                        <a:t>% Gift Count Increase</a:t>
                      </a:r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>
                          <a:latin typeface="Arial"/>
                          <a:cs typeface="Arial"/>
                        </a:rPr>
                        <a:t>FY25 Gift Count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>
                          <a:latin typeface="Arial"/>
                          <a:cs typeface="Arial"/>
                        </a:rPr>
                        <a:t>FY25 Activity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66301484"/>
                  </a:ext>
                </a:extLst>
              </a:tr>
              <a:tr h="40181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/>
                          <a:cs typeface="Arial"/>
                        </a:rPr>
                        <a:t>$1M +</a:t>
                      </a:r>
                      <a:endParaRPr lang="en-US" sz="160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$1.0M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tx1"/>
                          </a:solidFill>
                        </a:rPr>
                        <a:t>$2.1M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+$1.1M</a:t>
                      </a:r>
                      <a:endParaRPr lang="en-US" sz="16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110%</a:t>
                      </a:r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$17.8M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58012584"/>
                  </a:ext>
                </a:extLst>
              </a:tr>
              <a:tr h="40181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$500K - $999K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$501K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tx1"/>
                          </a:solidFill>
                        </a:rPr>
                        <a:t>$1.5M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+$1.0M</a:t>
                      </a:r>
                      <a:endParaRPr lang="en-US" sz="16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200%</a:t>
                      </a:r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15348485"/>
                  </a:ext>
                </a:extLst>
              </a:tr>
              <a:tr h="401811">
                <a:tc>
                  <a:txBody>
                    <a:bodyPr/>
                    <a:lstStyle/>
                    <a:p>
                      <a:r>
                        <a:rPr lang="en-US" sz="1600" b="1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$100K - $249K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$1.6M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18</a:t>
                      </a:r>
                      <a:endParaRPr lang="en-US" sz="16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tx1"/>
                          </a:solidFill>
                        </a:rPr>
                        <a:t>$3.0M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+$1.4M</a:t>
                      </a:r>
                      <a:endParaRPr lang="en-US" sz="16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87%</a:t>
                      </a:r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$350K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11471769"/>
                  </a:ext>
                </a:extLst>
              </a:tr>
              <a:tr h="401811">
                <a:tc>
                  <a:txBody>
                    <a:bodyPr/>
                    <a:lstStyle/>
                    <a:p>
                      <a:r>
                        <a:rPr lang="en-US" sz="1600" b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/>
                          <a:cs typeface="Arial"/>
                        </a:rPr>
                        <a:t>$50K - $99K</a:t>
                      </a:r>
                      <a:endParaRPr lang="en-US" sz="160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$588K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22</a:t>
                      </a:r>
                      <a:endParaRPr lang="en-US" sz="16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tx1"/>
                          </a:solidFill>
                        </a:rPr>
                        <a:t>$1.3M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+$754K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121%</a:t>
                      </a:r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$440K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93709047"/>
                  </a:ext>
                </a:extLst>
              </a:tr>
            </a:tbl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5CE02017-369B-7A60-A062-D40F978D718A}"/>
              </a:ext>
            </a:extLst>
          </p:cNvPr>
          <p:cNvSpPr txBox="1"/>
          <p:nvPr/>
        </p:nvSpPr>
        <p:spPr>
          <a:xfrm>
            <a:off x="438035" y="816077"/>
            <a:ext cx="604091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>
                <a:solidFill>
                  <a:srgbClr val="C00000"/>
                </a:solidFill>
              </a:rPr>
              <a:t>FY19-FY21 and FY22-FY24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7398E14-6B61-DC47-7EB9-9B632192A0F2}"/>
              </a:ext>
            </a:extLst>
          </p:cNvPr>
          <p:cNvSpPr/>
          <p:nvPr/>
        </p:nvSpPr>
        <p:spPr>
          <a:xfrm>
            <a:off x="2151105" y="3487945"/>
            <a:ext cx="2782845" cy="374352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/>
              <a:t>PRE-CAMPAIGN PHASE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9D59D63-C445-050B-5F25-D8322EAB42AB}"/>
              </a:ext>
            </a:extLst>
          </p:cNvPr>
          <p:cNvSpPr/>
          <p:nvPr/>
        </p:nvSpPr>
        <p:spPr>
          <a:xfrm>
            <a:off x="5040282" y="3487945"/>
            <a:ext cx="2482892" cy="374352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/>
              <a:t>LEADERSHIP PHASE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B796797-DF2C-C588-ACE2-871B23C35506}"/>
              </a:ext>
            </a:extLst>
          </p:cNvPr>
          <p:cNvSpPr/>
          <p:nvPr/>
        </p:nvSpPr>
        <p:spPr>
          <a:xfrm>
            <a:off x="9715500" y="3459764"/>
            <a:ext cx="2162107" cy="406777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400" b="1"/>
              <a:t>FY 25 YEAR-TO-DATE</a:t>
            </a:r>
          </a:p>
        </p:txBody>
      </p:sp>
    </p:spTree>
    <p:extLst>
      <p:ext uri="{BB962C8B-B14F-4D97-AF65-F5344CB8AC3E}">
        <p14:creationId xmlns:p14="http://schemas.microsoft.com/office/powerpoint/2010/main" val="13994589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3EF57D-43CB-9C6A-2C9A-72EFF97A58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5DEC8E6-7989-9CEA-1CB9-DBF485B354E4}"/>
              </a:ext>
            </a:extLst>
          </p:cNvPr>
          <p:cNvSpPr/>
          <p:nvPr/>
        </p:nvSpPr>
        <p:spPr>
          <a:xfrm>
            <a:off x="0" y="-64546"/>
            <a:ext cx="12192000" cy="69225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BB05CC7-DD0B-EA8F-8E62-DC00F83961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96009">
            <a:off x="9585455" y="1233442"/>
            <a:ext cx="1870841" cy="1930849"/>
          </a:xfrm>
          <a:prstGeom prst="rect">
            <a:avLst/>
          </a:prstGeom>
          <a:ln w="762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41707C6-8F40-D040-BDA5-4D8D26473F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39756"/>
            <a:ext cx="12192000" cy="90797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76D623-4A8B-B8C9-09B9-FFC0879DBF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6144" y="2719773"/>
            <a:ext cx="8193608" cy="3737035"/>
          </a:xfrm>
        </p:spPr>
        <p:txBody>
          <a:bodyPr>
            <a:noAutofit/>
          </a:bodyPr>
          <a:lstStyle/>
          <a:p>
            <a:r>
              <a:rPr lang="en-US" sz="2400" i="0">
                <a:latin typeface="Arial" panose="020B0604020202020204" pitchFamily="34" charset="0"/>
                <a:cs typeface="Arial" panose="020B0604020202020204" pitchFamily="34" charset="0"/>
              </a:rPr>
              <a:t>More than 150 people joined us for ten faculty and student presentations showcasing innovation and discovery happening across campus.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/>
              <a:t>Drives extended gift conversations with major donors</a:t>
            </a:r>
          </a:p>
          <a:p>
            <a:pPr marL="800089" lvl="1" indent="-342900">
              <a:buFont typeface="Arial" panose="020B0604020202020204" pitchFamily="34" charset="0"/>
              <a:buChar char="•"/>
            </a:pPr>
            <a:r>
              <a:rPr lang="en-US" sz="2000" i="0">
                <a:latin typeface="Arial" panose="020B0604020202020204" pitchFamily="34" charset="0"/>
                <a:cs typeface="Arial" panose="020B0604020202020204" pitchFamily="34" charset="0"/>
              </a:rPr>
              <a:t>Yuko Asada’s work on steelpan education and creation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/>
              <a:t>Provided $65K in grants + one graduate assistantship</a:t>
            </a:r>
            <a:endParaRPr lang="en-US" sz="2400" i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/>
              <a:t>Presentations from COB, CEET, CHHS, CLAS and CVPA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/>
          </a:p>
          <a:p>
            <a:endParaRPr lang="en-US" sz="1800" i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63EDBD-6335-F25C-9693-CD07CC984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9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9905905-AEAA-CC18-1845-B31AE63E7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2739"/>
            <a:ext cx="10371991" cy="476418"/>
          </a:xfrm>
        </p:spPr>
        <p:txBody>
          <a:bodyPr>
            <a:noAutofit/>
          </a:bodyPr>
          <a:lstStyle/>
          <a:p>
            <a:r>
              <a:rPr lang="en-US" sz="3200" b="1">
                <a:solidFill>
                  <a:schemeClr val="bg1"/>
                </a:solidFill>
              </a:rPr>
              <a:t>Huskie Trek Talks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43B131-E492-296A-C1C0-85F4C99E97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8182" y="963408"/>
            <a:ext cx="2398314" cy="1653857"/>
          </a:xfrm>
          <a:prstGeom prst="rect">
            <a:avLst/>
          </a:prstGeom>
        </p:spPr>
      </p:pic>
      <p:pic>
        <p:nvPicPr>
          <p:cNvPr id="7" name="Picture 6" descr="A person speaking into a microphone&#10;&#10;AI-generated content may be incorrect.">
            <a:extLst>
              <a:ext uri="{FF2B5EF4-FFF2-40B4-BE49-F238E27FC236}">
                <a16:creationId xmlns:a16="http://schemas.microsoft.com/office/drawing/2014/main" id="{93C5E6EB-521B-41B4-A136-E9EF1FE50D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5392">
            <a:off x="8678821" y="2929294"/>
            <a:ext cx="2418268" cy="1671023"/>
          </a:xfrm>
          <a:prstGeom prst="rect">
            <a:avLst/>
          </a:prstGeom>
          <a:ln w="762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 descr="A person and person on stage&#10;&#10;AI-generated content may be incorrect.">
            <a:extLst>
              <a:ext uri="{FF2B5EF4-FFF2-40B4-BE49-F238E27FC236}">
                <a16:creationId xmlns:a16="http://schemas.microsoft.com/office/drawing/2014/main" id="{10B1B64E-E7AF-DE73-F7F3-8B417B7F30F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5" t="14789" r="18618" b="11052"/>
          <a:stretch/>
        </p:blipFill>
        <p:spPr>
          <a:xfrm rot="21281221">
            <a:off x="9074536" y="4637494"/>
            <a:ext cx="2293629" cy="1552834"/>
          </a:xfrm>
          <a:prstGeom prst="rect">
            <a:avLst/>
          </a:prstGeom>
          <a:ln w="762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737119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936</Words>
  <Application>Microsoft Office PowerPoint</Application>
  <PresentationFormat>Widescreen</PresentationFormat>
  <Paragraphs>302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1" baseType="lpstr">
      <vt:lpstr>Aptos</vt:lpstr>
      <vt:lpstr>Aptos Display</vt:lpstr>
      <vt:lpstr>Arial</vt:lpstr>
      <vt:lpstr>Calibri</vt:lpstr>
      <vt:lpstr>Courier New</vt:lpstr>
      <vt:lpstr>Gotham</vt:lpstr>
      <vt:lpstr>Lucida Bright</vt:lpstr>
      <vt:lpstr>Sanchez</vt:lpstr>
      <vt:lpstr>Times New Roman</vt:lpstr>
      <vt:lpstr>Office Theme</vt:lpstr>
      <vt:lpstr>PowerPoint Presentation</vt:lpstr>
      <vt:lpstr>Foundation and Alumni Association Updates and Activities</vt:lpstr>
      <vt:lpstr>PowerPoint Presentation</vt:lpstr>
      <vt:lpstr>PowerPoint Presentation</vt:lpstr>
      <vt:lpstr>Campaign Timeline</vt:lpstr>
      <vt:lpstr>Overall Activity Growth Comparison</vt:lpstr>
      <vt:lpstr>Northern Fund Giving Growth Comparison</vt:lpstr>
      <vt:lpstr>Endowment Giving Growth Comparison</vt:lpstr>
      <vt:lpstr>Huskie Trek Talks</vt:lpstr>
      <vt:lpstr>Huskie Frontier Teams</vt:lpstr>
      <vt:lpstr>Campaign Launch Event</vt:lpstr>
    </vt:vector>
  </TitlesOfParts>
  <Company>NIU University Advancement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Michael Daigler</dc:creator>
  <cp:lastModifiedBy>Catherine Squires</cp:lastModifiedBy>
  <cp:revision>5</cp:revision>
  <dcterms:created xsi:type="dcterms:W3CDTF">2025-03-11T20:05:52Z</dcterms:created>
  <dcterms:modified xsi:type="dcterms:W3CDTF">2025-03-17T21:44:06Z</dcterms:modified>
</cp:coreProperties>
</file>