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145706628" r:id="rId6"/>
    <p:sldId id="2145706685" r:id="rId7"/>
    <p:sldId id="2145706692" r:id="rId8"/>
    <p:sldId id="2145706691" r:id="rId9"/>
    <p:sldId id="2145706689"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B84B17-B1C1-FB48-C387-A1C5AE7FFBC8}" name="Michael Daigler" initials="MD" userId="S::a1857163@mail.niu.edu::6684493b-9268-4954-b2da-49cffdeda970" providerId="AD"/>
  <p188:author id="{A4E0377B-099E-8C10-949A-7D57C14028A0}" name="Catherine Squires" initials="CS" userId="S::a1116997@mail.niu.edu::53c0c8c4-d1b5-42ac-85b5-55048e52d6bc" providerId="AD"/>
  <p188:author id="{86A7CDA2-8F51-0754-7121-E23BFBF58EFE}" name="Phil Zepeda" initials="PZ" userId="S::a1094190@mail.niu.edu::c37b05a3-674e-4c32-8129-af9c4575dfa7" providerId="AD"/>
  <p188:author id="{07EA11B6-AF41-BD43-995B-474964B547AA}" name="Lisa Miner" initials="LM" userId="S::A1807467@mail.niu.edu::3d6ad871-a52b-47c0-bd3a-8a84b766a492" providerId="AD"/>
  <p188:author id="{80E6D8C1-CEC1-7BC0-B56D-FE18F63CFEC1}" name="Phil Zepeda" initials="PZ" userId="S::A1094190@mail.niu.edu::c37b05a3-674e-4c32-8129-af9c4575dfa7" providerId="AD"/>
  <p188:author id="{92456AC8-EF0A-C835-F047-21BD7871C1B0}" name="Christina Pilling" initials="CP" userId="S::a128844@mail.niu.edu::a7a4a5f8-c126-45a1-b890-47788ebcdb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4C4"/>
    <a:srgbClr val="E29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4" autoAdjust="0"/>
    <p:restoredTop sz="47420" autoAdjust="0"/>
  </p:normalViewPr>
  <p:slideViewPr>
    <p:cSldViewPr snapToGrid="0">
      <p:cViewPr varScale="1">
        <p:scale>
          <a:sx n="43" d="100"/>
          <a:sy n="43" d="100"/>
        </p:scale>
        <p:origin x="1704" y="42"/>
      </p:cViewPr>
      <p:guideLst>
        <p:guide orient="horz" pos="2160"/>
        <p:guide pos="2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58B6742C-5A90-441B-93F2-5BEDC832CBE8}" type="datetimeFigureOut">
              <a:rPr lang="en-US" smtClean="0"/>
              <a:t>6/9/2025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8FB57C09-8F4B-4012-9CDB-724036604B3F}" type="slidenum">
              <a:rPr lang="en-US" smtClean="0"/>
              <a:t>‹#›</a:t>
            </a:fld>
            <a:endParaRPr lang="en-US"/>
          </a:p>
        </p:txBody>
      </p:sp>
    </p:spTree>
    <p:extLst>
      <p:ext uri="{BB962C8B-B14F-4D97-AF65-F5344CB8AC3E}">
        <p14:creationId xmlns:p14="http://schemas.microsoft.com/office/powerpoint/2010/main" val="145594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solidFill>
                <a:srgbClr val="000000"/>
              </a:solidFill>
              <a:effectLst/>
              <a:latin typeface="Arial" panose="020B0604020202020204" pitchFamily="34" charset="0"/>
              <a:ea typeface="Aptos" panose="020B0004020202020204" pitchFamily="34" charset="0"/>
            </a:endParaRPr>
          </a:p>
        </p:txBody>
      </p:sp>
      <p:sp>
        <p:nvSpPr>
          <p:cNvPr id="4" name="Slide Number Placeholder 3"/>
          <p:cNvSpPr>
            <a:spLocks noGrp="1"/>
          </p:cNvSpPr>
          <p:nvPr>
            <p:ph type="sldNum" sz="quarter" idx="5"/>
          </p:nvPr>
        </p:nvSpPr>
        <p:spPr/>
        <p:txBody>
          <a:bodyPr/>
          <a:lstStyle/>
          <a:p>
            <a:fld id="{8FB57C09-8F4B-4012-9CDB-724036604B3F}" type="slidenum">
              <a:rPr lang="en-US" smtClean="0"/>
              <a:t>1</a:t>
            </a:fld>
            <a:endParaRPr lang="en-US"/>
          </a:p>
        </p:txBody>
      </p:sp>
    </p:spTree>
    <p:extLst>
      <p:ext uri="{BB962C8B-B14F-4D97-AF65-F5344CB8AC3E}">
        <p14:creationId xmlns:p14="http://schemas.microsoft.com/office/powerpoint/2010/main" val="87897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25" y="1220788"/>
            <a:ext cx="5857875" cy="3295650"/>
          </a:xfrm>
        </p:spPr>
      </p:sp>
      <p:sp>
        <p:nvSpPr>
          <p:cNvPr id="3" name="Notes Placeholder 2"/>
          <p:cNvSpPr>
            <a:spLocks noGrp="1"/>
          </p:cNvSpPr>
          <p:nvPr>
            <p:ph type="body" idx="1"/>
          </p:nvPr>
        </p:nvSpPr>
        <p:spPr/>
        <p:txBody>
          <a:bodyPr/>
          <a:lstStyle/>
          <a:p>
            <a:pPr marL="0" indent="0">
              <a:buFontTx/>
              <a:buNone/>
            </a:pPr>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BE8066-67C8-4A46-A992-CA898857DE5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46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B1B1-E459-615E-EC36-5A2E158B3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D850D-32B5-BC23-2DC0-8B4166EA80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A56DCE-A93D-066D-F4E1-76CF6AFEDE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E5BFE0-264A-ADE5-3E0F-57EFB2CA39C6}"/>
              </a:ext>
            </a:extLst>
          </p:cNvPr>
          <p:cNvSpPr>
            <a:spLocks noGrp="1"/>
          </p:cNvSpPr>
          <p:nvPr>
            <p:ph type="sldNum" sz="quarter" idx="5"/>
          </p:nvPr>
        </p:nvSpPr>
        <p:spPr/>
        <p:txBody>
          <a:bodyPr/>
          <a:lstStyle/>
          <a:p>
            <a:fld id="{8FB57C09-8F4B-4012-9CDB-724036604B3F}" type="slidenum">
              <a:rPr lang="en-US" smtClean="0"/>
              <a:t>3</a:t>
            </a:fld>
            <a:endParaRPr lang="en-US"/>
          </a:p>
        </p:txBody>
      </p:sp>
    </p:spTree>
    <p:extLst>
      <p:ext uri="{BB962C8B-B14F-4D97-AF65-F5344CB8AC3E}">
        <p14:creationId xmlns:p14="http://schemas.microsoft.com/office/powerpoint/2010/main" val="199622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B3565-D04F-4E94-47FE-A7CD0F9D7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0F5DA-4640-F504-A85A-2E57E468D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493B5-093A-BBD9-5C7C-B6E6CEC10A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2D2FDF-BF6E-4E6E-3274-817A09DF5F8B}"/>
              </a:ext>
            </a:extLst>
          </p:cNvPr>
          <p:cNvSpPr>
            <a:spLocks noGrp="1"/>
          </p:cNvSpPr>
          <p:nvPr>
            <p:ph type="sldNum" sz="quarter" idx="5"/>
          </p:nvPr>
        </p:nvSpPr>
        <p:spPr/>
        <p:txBody>
          <a:bodyPr/>
          <a:lstStyle/>
          <a:p>
            <a:fld id="{8FB57C09-8F4B-4012-9CDB-724036604B3F}" type="slidenum">
              <a:rPr lang="en-US" smtClean="0"/>
              <a:t>4</a:t>
            </a:fld>
            <a:endParaRPr lang="en-US"/>
          </a:p>
        </p:txBody>
      </p:sp>
    </p:spTree>
    <p:extLst>
      <p:ext uri="{BB962C8B-B14F-4D97-AF65-F5344CB8AC3E}">
        <p14:creationId xmlns:p14="http://schemas.microsoft.com/office/powerpoint/2010/main" val="35188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88412-68BB-3F22-7636-8EF26208B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7440-227C-CECA-744B-40DBC2BF9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E2AAE-B123-A488-AA01-C5EF636529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9C0A44-A4C5-2EF4-04F9-7C2F68254ECB}"/>
              </a:ext>
            </a:extLst>
          </p:cNvPr>
          <p:cNvSpPr>
            <a:spLocks noGrp="1"/>
          </p:cNvSpPr>
          <p:nvPr>
            <p:ph type="sldNum" sz="quarter" idx="5"/>
          </p:nvPr>
        </p:nvSpPr>
        <p:spPr/>
        <p:txBody>
          <a:bodyPr/>
          <a:lstStyle/>
          <a:p>
            <a:fld id="{8FB57C09-8F4B-4012-9CDB-724036604B3F}" type="slidenum">
              <a:rPr lang="en-US" smtClean="0"/>
              <a:t>5</a:t>
            </a:fld>
            <a:endParaRPr lang="en-US"/>
          </a:p>
        </p:txBody>
      </p:sp>
    </p:spTree>
    <p:extLst>
      <p:ext uri="{BB962C8B-B14F-4D97-AF65-F5344CB8AC3E}">
        <p14:creationId xmlns:p14="http://schemas.microsoft.com/office/powerpoint/2010/main" val="121598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DA979-A908-8B9B-42FE-341F89BF4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31715-1237-8493-F128-4F35AC9AB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EFC75-A1CA-7D92-21EE-B80D4D9524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982144-AEC8-D41A-8375-C4EEE0A5276C}"/>
              </a:ext>
            </a:extLst>
          </p:cNvPr>
          <p:cNvSpPr>
            <a:spLocks noGrp="1"/>
          </p:cNvSpPr>
          <p:nvPr>
            <p:ph type="sldNum" sz="quarter" idx="5"/>
          </p:nvPr>
        </p:nvSpPr>
        <p:spPr/>
        <p:txBody>
          <a:bodyPr/>
          <a:lstStyle/>
          <a:p>
            <a:fld id="{8FB57C09-8F4B-4012-9CDB-724036604B3F}" type="slidenum">
              <a:rPr lang="en-US" smtClean="0"/>
              <a:t>6</a:t>
            </a:fld>
            <a:endParaRPr lang="en-US"/>
          </a:p>
        </p:txBody>
      </p:sp>
    </p:spTree>
    <p:extLst>
      <p:ext uri="{BB962C8B-B14F-4D97-AF65-F5344CB8AC3E}">
        <p14:creationId xmlns:p14="http://schemas.microsoft.com/office/powerpoint/2010/main" val="335261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BF3D-01AE-7B42-2D9A-02D167E1CB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F2093D-39EF-6640-629E-164D558849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B3F406-2202-D5F2-2F44-7016F5757B41}"/>
              </a:ext>
            </a:extLst>
          </p:cNvPr>
          <p:cNvSpPr>
            <a:spLocks noGrp="1"/>
          </p:cNvSpPr>
          <p:nvPr>
            <p:ph type="dt" sz="half" idx="10"/>
          </p:nvPr>
        </p:nvSpPr>
        <p:spPr/>
        <p:txBody>
          <a:bodyPr/>
          <a:lstStyle/>
          <a:p>
            <a:fld id="{D9E7BE37-A542-48F4-96C4-D64A680A1C86}" type="datetimeFigureOut">
              <a:rPr lang="en-US" smtClean="0"/>
              <a:t>6/9/2025</a:t>
            </a:fld>
            <a:endParaRPr lang="en-US"/>
          </a:p>
        </p:txBody>
      </p:sp>
      <p:sp>
        <p:nvSpPr>
          <p:cNvPr id="5" name="Footer Placeholder 4">
            <a:extLst>
              <a:ext uri="{FF2B5EF4-FFF2-40B4-BE49-F238E27FC236}">
                <a16:creationId xmlns:a16="http://schemas.microsoft.com/office/drawing/2014/main" id="{B8B3A662-18C3-E4FE-A04E-3F0F668FD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57881-7541-5DCB-A4F3-897252D1E492}"/>
              </a:ext>
            </a:extLst>
          </p:cNvPr>
          <p:cNvSpPr>
            <a:spLocks noGrp="1"/>
          </p:cNvSpPr>
          <p:nvPr>
            <p:ph type="sldNum" sz="quarter" idx="12"/>
          </p:nvPr>
        </p:nvSpPr>
        <p:spPr/>
        <p:txBody>
          <a:bodyPr/>
          <a:lstStyle/>
          <a:p>
            <a:fld id="{51C424BC-167A-4E8E-844D-3BBE12465627}" type="slidenum">
              <a:rPr lang="en-US" smtClean="0"/>
              <a:t>‹#›</a:t>
            </a:fld>
            <a:endParaRPr lang="en-US"/>
          </a:p>
        </p:txBody>
      </p:sp>
    </p:spTree>
    <p:extLst>
      <p:ext uri="{BB962C8B-B14F-4D97-AF65-F5344CB8AC3E}">
        <p14:creationId xmlns:p14="http://schemas.microsoft.com/office/powerpoint/2010/main" val="1147945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8095-B630-F4CA-02E0-400A589E33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4ADC83-BF5C-A753-7720-B95F7C0384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1C15D-E094-19A5-2369-A00A8631069E}"/>
              </a:ext>
            </a:extLst>
          </p:cNvPr>
          <p:cNvSpPr>
            <a:spLocks noGrp="1"/>
          </p:cNvSpPr>
          <p:nvPr>
            <p:ph type="dt" sz="half" idx="10"/>
          </p:nvPr>
        </p:nvSpPr>
        <p:spPr/>
        <p:txBody>
          <a:bodyPr/>
          <a:lstStyle/>
          <a:p>
            <a:fld id="{D9E7BE37-A542-48F4-96C4-D64A680A1C86}" type="datetimeFigureOut">
              <a:rPr lang="en-US" smtClean="0"/>
              <a:t>6/9/2025</a:t>
            </a:fld>
            <a:endParaRPr lang="en-US"/>
          </a:p>
        </p:txBody>
      </p:sp>
      <p:sp>
        <p:nvSpPr>
          <p:cNvPr id="5" name="Footer Placeholder 4">
            <a:extLst>
              <a:ext uri="{FF2B5EF4-FFF2-40B4-BE49-F238E27FC236}">
                <a16:creationId xmlns:a16="http://schemas.microsoft.com/office/drawing/2014/main" id="{1DD24C8E-B7AF-8DF3-2D1A-16B55620C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A40E7-0E8C-2895-79F8-3923D231700D}"/>
              </a:ext>
            </a:extLst>
          </p:cNvPr>
          <p:cNvSpPr>
            <a:spLocks noGrp="1"/>
          </p:cNvSpPr>
          <p:nvPr>
            <p:ph type="sldNum" sz="quarter" idx="12"/>
          </p:nvPr>
        </p:nvSpPr>
        <p:spPr/>
        <p:txBody>
          <a:bodyPr/>
          <a:lstStyle/>
          <a:p>
            <a:fld id="{51C424BC-167A-4E8E-844D-3BBE12465627}" type="slidenum">
              <a:rPr lang="en-US" smtClean="0"/>
              <a:t>‹#›</a:t>
            </a:fld>
            <a:endParaRPr lang="en-US"/>
          </a:p>
        </p:txBody>
      </p:sp>
    </p:spTree>
    <p:extLst>
      <p:ext uri="{BB962C8B-B14F-4D97-AF65-F5344CB8AC3E}">
        <p14:creationId xmlns:p14="http://schemas.microsoft.com/office/powerpoint/2010/main" val="283664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FABFB2-9592-F462-32F1-189E219C3D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D1C6CA-06B6-2E4E-4695-C702EEB307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F6855-ADF4-9A40-9DC4-9D2C2C4DC62E}"/>
              </a:ext>
            </a:extLst>
          </p:cNvPr>
          <p:cNvSpPr>
            <a:spLocks noGrp="1"/>
          </p:cNvSpPr>
          <p:nvPr>
            <p:ph type="dt" sz="half" idx="10"/>
          </p:nvPr>
        </p:nvSpPr>
        <p:spPr/>
        <p:txBody>
          <a:bodyPr/>
          <a:lstStyle/>
          <a:p>
            <a:fld id="{D9E7BE37-A542-48F4-96C4-D64A680A1C86}" type="datetimeFigureOut">
              <a:rPr lang="en-US" smtClean="0"/>
              <a:t>6/9/2025</a:t>
            </a:fld>
            <a:endParaRPr lang="en-US"/>
          </a:p>
        </p:txBody>
      </p:sp>
      <p:sp>
        <p:nvSpPr>
          <p:cNvPr id="5" name="Footer Placeholder 4">
            <a:extLst>
              <a:ext uri="{FF2B5EF4-FFF2-40B4-BE49-F238E27FC236}">
                <a16:creationId xmlns:a16="http://schemas.microsoft.com/office/drawing/2014/main" id="{81A975B8-3C8D-32A0-C263-7C903218F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C7D8C-F384-9E77-C7DF-957C9CE7B5A3}"/>
              </a:ext>
            </a:extLst>
          </p:cNvPr>
          <p:cNvSpPr>
            <a:spLocks noGrp="1"/>
          </p:cNvSpPr>
          <p:nvPr>
            <p:ph type="sldNum" sz="quarter" idx="12"/>
          </p:nvPr>
        </p:nvSpPr>
        <p:spPr/>
        <p:txBody>
          <a:bodyPr/>
          <a:lstStyle/>
          <a:p>
            <a:fld id="{51C424BC-167A-4E8E-844D-3BBE12465627}" type="slidenum">
              <a:rPr lang="en-US" smtClean="0"/>
              <a:t>‹#›</a:t>
            </a:fld>
            <a:endParaRPr lang="en-US"/>
          </a:p>
        </p:txBody>
      </p:sp>
    </p:spTree>
    <p:extLst>
      <p:ext uri="{BB962C8B-B14F-4D97-AF65-F5344CB8AC3E}">
        <p14:creationId xmlns:p14="http://schemas.microsoft.com/office/powerpoint/2010/main" val="3562801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26404D-7A37-4B95-8A27-090656E9E0E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7612" y="-101600"/>
            <a:ext cx="12780687" cy="7204006"/>
          </a:xfrm>
          <a:prstGeom prst="rect">
            <a:avLst/>
          </a:prstGeom>
        </p:spPr>
      </p:pic>
      <p:pic>
        <p:nvPicPr>
          <p:cNvPr id="11" name="Picture 10" title="NIU logo">
            <a:extLst>
              <a:ext uri="{FF2B5EF4-FFF2-40B4-BE49-F238E27FC236}">
                <a16:creationId xmlns:a16="http://schemas.microsoft.com/office/drawing/2014/main" id="{CB0922D4-06E0-4899-B758-FD8FA4CB94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8975" y="4999845"/>
            <a:ext cx="904875" cy="1582346"/>
          </a:xfrm>
          <a:prstGeom prst="rect">
            <a:avLst/>
          </a:prstGeom>
          <a:effectLst>
            <a:outerShdw blurRad="50800" dist="38100" dir="2700000" algn="tl" rotWithShape="0">
              <a:prstClr val="black">
                <a:alpha val="40000"/>
              </a:prstClr>
            </a:outerShdw>
          </a:effectLst>
        </p:spPr>
      </p:pic>
      <p:sp>
        <p:nvSpPr>
          <p:cNvPr id="12" name="Title 1">
            <a:extLst>
              <a:ext uri="{FF2B5EF4-FFF2-40B4-BE49-F238E27FC236}">
                <a16:creationId xmlns:a16="http://schemas.microsoft.com/office/drawing/2014/main" id="{AC31028B-DDC3-4512-9962-72668855E84B}"/>
              </a:ext>
            </a:extLst>
          </p:cNvPr>
          <p:cNvSpPr txBox="1">
            <a:spLocks/>
          </p:cNvSpPr>
          <p:nvPr userDrawn="1"/>
        </p:nvSpPr>
        <p:spPr>
          <a:xfrm>
            <a:off x="914400" y="834162"/>
            <a:ext cx="6781800" cy="740596"/>
          </a:xfrm>
          <a:prstGeom prst="rect">
            <a:avLst/>
          </a:prstGeom>
        </p:spPr>
        <p:txBody>
          <a:bodyPr/>
          <a:lstStyle>
            <a:lvl1pPr algn="l" defTabSz="914400" rtl="0" eaLnBrk="1" latinLnBrk="0" hangingPunct="1">
              <a:spcBef>
                <a:spcPct val="0"/>
              </a:spcBef>
              <a:buNone/>
              <a:defRPr sz="4000" b="1" kern="1200">
                <a:solidFill>
                  <a:schemeClr val="bg1"/>
                </a:solidFill>
                <a:latin typeface="Sanchez" panose="020B0604020202020204" charset="0"/>
                <a:ea typeface="Roboto Slab" pitchFamily="2" charset="0"/>
                <a:cs typeface="Arial" pitchFamily="34" charset="0"/>
              </a:defRPr>
            </a:lvl1pPr>
          </a:lstStyle>
          <a:p>
            <a:endParaRPr lang="en-US" sz="4000"/>
          </a:p>
        </p:txBody>
      </p:sp>
      <p:pic>
        <p:nvPicPr>
          <p:cNvPr id="18" name="Picture 17" descr="Logo&#10;&#10;Description automatically generated">
            <a:extLst>
              <a:ext uri="{FF2B5EF4-FFF2-40B4-BE49-F238E27FC236}">
                <a16:creationId xmlns:a16="http://schemas.microsoft.com/office/drawing/2014/main" id="{3D99444F-6839-4688-B8B4-6AF6E76185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0" y="925445"/>
            <a:ext cx="2367666" cy="1253937"/>
          </a:xfrm>
          <a:prstGeom prst="rect">
            <a:avLst/>
          </a:prstGeom>
        </p:spPr>
      </p:pic>
      <p:grpSp>
        <p:nvGrpSpPr>
          <p:cNvPr id="23" name="Group 22">
            <a:extLst>
              <a:ext uri="{FF2B5EF4-FFF2-40B4-BE49-F238E27FC236}">
                <a16:creationId xmlns:a16="http://schemas.microsoft.com/office/drawing/2014/main" id="{B3CDEB8C-B944-4B16-8F47-F51F45E95D5E}"/>
              </a:ext>
            </a:extLst>
          </p:cNvPr>
          <p:cNvGrpSpPr/>
          <p:nvPr userDrawn="1"/>
        </p:nvGrpSpPr>
        <p:grpSpPr>
          <a:xfrm>
            <a:off x="-609599" y="4355927"/>
            <a:ext cx="6537891" cy="585862"/>
            <a:chOff x="-609599" y="4355927"/>
            <a:chExt cx="6537891" cy="585862"/>
          </a:xfrm>
          <a:solidFill>
            <a:schemeClr val="bg2">
              <a:lumMod val="25000"/>
            </a:schemeClr>
          </a:solidFill>
        </p:grpSpPr>
        <p:sp>
          <p:nvSpPr>
            <p:cNvPr id="21" name="Flowchart: Process 20">
              <a:extLst>
                <a:ext uri="{FF2B5EF4-FFF2-40B4-BE49-F238E27FC236}">
                  <a16:creationId xmlns:a16="http://schemas.microsoft.com/office/drawing/2014/main" id="{A60B2C82-B7C0-4FEF-A4D4-981A67BBF826}"/>
                </a:ext>
              </a:extLst>
            </p:cNvPr>
            <p:cNvSpPr/>
            <p:nvPr userDrawn="1"/>
          </p:nvSpPr>
          <p:spPr>
            <a:xfrm>
              <a:off x="-609599" y="4355927"/>
              <a:ext cx="6270170" cy="585862"/>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CBA0569-9546-4C8A-A14B-D6C5602A65CD}"/>
                </a:ext>
              </a:extLst>
            </p:cNvPr>
            <p:cNvSpPr/>
            <p:nvPr userDrawn="1"/>
          </p:nvSpPr>
          <p:spPr>
            <a:xfrm>
              <a:off x="5392850" y="4355927"/>
              <a:ext cx="535442" cy="5858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685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28B38-9D7C-C4BD-9DEB-86A0F64087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832FE-0317-AC2E-1E71-B372D1FC9C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DAA23-1B92-035C-AAA8-EAE823ADD9DF}"/>
              </a:ext>
            </a:extLst>
          </p:cNvPr>
          <p:cNvSpPr>
            <a:spLocks noGrp="1"/>
          </p:cNvSpPr>
          <p:nvPr>
            <p:ph type="dt" sz="half" idx="10"/>
          </p:nvPr>
        </p:nvSpPr>
        <p:spPr/>
        <p:txBody>
          <a:bodyPr/>
          <a:lstStyle/>
          <a:p>
            <a:fld id="{D9E7BE37-A542-48F4-96C4-D64A680A1C86}" type="datetimeFigureOut">
              <a:rPr lang="en-US" smtClean="0"/>
              <a:t>6/9/2025</a:t>
            </a:fld>
            <a:endParaRPr lang="en-US"/>
          </a:p>
        </p:txBody>
      </p:sp>
      <p:sp>
        <p:nvSpPr>
          <p:cNvPr id="5" name="Footer Placeholder 4">
            <a:extLst>
              <a:ext uri="{FF2B5EF4-FFF2-40B4-BE49-F238E27FC236}">
                <a16:creationId xmlns:a16="http://schemas.microsoft.com/office/drawing/2014/main" id="{6CD4A043-4E01-F39F-ABD6-E4B150D3B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3CF36-B287-2680-2B14-16AA213D2650}"/>
              </a:ext>
            </a:extLst>
          </p:cNvPr>
          <p:cNvSpPr>
            <a:spLocks noGrp="1"/>
          </p:cNvSpPr>
          <p:nvPr>
            <p:ph type="sldNum" sz="quarter" idx="12"/>
          </p:nvPr>
        </p:nvSpPr>
        <p:spPr/>
        <p:txBody>
          <a:bodyPr/>
          <a:lstStyle/>
          <a:p>
            <a:fld id="{51C424BC-167A-4E8E-844D-3BBE12465627}" type="slidenum">
              <a:rPr lang="en-US" smtClean="0"/>
              <a:t>‹#›</a:t>
            </a:fld>
            <a:endParaRPr lang="en-US"/>
          </a:p>
        </p:txBody>
      </p:sp>
    </p:spTree>
    <p:extLst>
      <p:ext uri="{BB962C8B-B14F-4D97-AF65-F5344CB8AC3E}">
        <p14:creationId xmlns:p14="http://schemas.microsoft.com/office/powerpoint/2010/main" val="356846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3FCF-00F5-BE8E-7A96-3E23F523FD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BE9472-6F99-7061-BD1F-1126D55396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759C9A-34A4-6099-8D2B-860F6520763C}"/>
              </a:ext>
            </a:extLst>
          </p:cNvPr>
          <p:cNvSpPr>
            <a:spLocks noGrp="1"/>
          </p:cNvSpPr>
          <p:nvPr>
            <p:ph type="dt" sz="half" idx="10"/>
          </p:nvPr>
        </p:nvSpPr>
        <p:spPr/>
        <p:txBody>
          <a:bodyPr/>
          <a:lstStyle/>
          <a:p>
            <a:fld id="{D9E7BE37-A542-48F4-96C4-D64A680A1C86}" type="datetimeFigureOut">
              <a:rPr lang="en-US" smtClean="0"/>
              <a:t>6/9/2025</a:t>
            </a:fld>
            <a:endParaRPr lang="en-US"/>
          </a:p>
        </p:txBody>
      </p:sp>
      <p:sp>
        <p:nvSpPr>
          <p:cNvPr id="5" name="Footer Placeholder 4">
            <a:extLst>
              <a:ext uri="{FF2B5EF4-FFF2-40B4-BE49-F238E27FC236}">
                <a16:creationId xmlns:a16="http://schemas.microsoft.com/office/drawing/2014/main" id="{571588A9-22EC-8A67-07F3-4E3E42516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81476-3FDF-36DA-D52F-6A126D3C497A}"/>
              </a:ext>
            </a:extLst>
          </p:cNvPr>
          <p:cNvSpPr>
            <a:spLocks noGrp="1"/>
          </p:cNvSpPr>
          <p:nvPr>
            <p:ph type="sldNum" sz="quarter" idx="12"/>
          </p:nvPr>
        </p:nvSpPr>
        <p:spPr/>
        <p:txBody>
          <a:bodyPr/>
          <a:lstStyle/>
          <a:p>
            <a:fld id="{51C424BC-167A-4E8E-844D-3BBE12465627}" type="slidenum">
              <a:rPr lang="en-US" smtClean="0"/>
              <a:t>‹#›</a:t>
            </a:fld>
            <a:endParaRPr lang="en-US"/>
          </a:p>
        </p:txBody>
      </p:sp>
    </p:spTree>
    <p:extLst>
      <p:ext uri="{BB962C8B-B14F-4D97-AF65-F5344CB8AC3E}">
        <p14:creationId xmlns:p14="http://schemas.microsoft.com/office/powerpoint/2010/main" val="357472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E422-8B7D-427C-941D-C0922C8936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4EF4F6-CD3C-2E04-3A8B-7356B3EFF5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F9A2E6-1D4F-2008-96F6-89DCE75F16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AC056E-B253-59BB-BA4F-28381EBDB907}"/>
              </a:ext>
            </a:extLst>
          </p:cNvPr>
          <p:cNvSpPr>
            <a:spLocks noGrp="1"/>
          </p:cNvSpPr>
          <p:nvPr>
            <p:ph type="dt" sz="half" idx="10"/>
          </p:nvPr>
        </p:nvSpPr>
        <p:spPr/>
        <p:txBody>
          <a:bodyPr/>
          <a:lstStyle/>
          <a:p>
            <a:fld id="{D9E7BE37-A542-48F4-96C4-D64A680A1C86}" type="datetimeFigureOut">
              <a:rPr lang="en-US" smtClean="0"/>
              <a:t>6/9/2025</a:t>
            </a:fld>
            <a:endParaRPr lang="en-US"/>
          </a:p>
        </p:txBody>
      </p:sp>
      <p:sp>
        <p:nvSpPr>
          <p:cNvPr id="6" name="Footer Placeholder 5">
            <a:extLst>
              <a:ext uri="{FF2B5EF4-FFF2-40B4-BE49-F238E27FC236}">
                <a16:creationId xmlns:a16="http://schemas.microsoft.com/office/drawing/2014/main" id="{703CB4B8-47F1-CB85-9546-C19DD8D24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95610-51EC-702A-C1DF-73F26BFBB117}"/>
              </a:ext>
            </a:extLst>
          </p:cNvPr>
          <p:cNvSpPr>
            <a:spLocks noGrp="1"/>
          </p:cNvSpPr>
          <p:nvPr>
            <p:ph type="sldNum" sz="quarter" idx="12"/>
          </p:nvPr>
        </p:nvSpPr>
        <p:spPr/>
        <p:txBody>
          <a:bodyPr/>
          <a:lstStyle/>
          <a:p>
            <a:fld id="{51C424BC-167A-4E8E-844D-3BBE12465627}" type="slidenum">
              <a:rPr lang="en-US" smtClean="0"/>
              <a:t>‹#›</a:t>
            </a:fld>
            <a:endParaRPr lang="en-US"/>
          </a:p>
        </p:txBody>
      </p:sp>
    </p:spTree>
    <p:extLst>
      <p:ext uri="{BB962C8B-B14F-4D97-AF65-F5344CB8AC3E}">
        <p14:creationId xmlns:p14="http://schemas.microsoft.com/office/powerpoint/2010/main" val="1337195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57D1-88B9-D7A1-59D6-63F8AD5AAB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DAF73D-B852-1C31-3D73-1AB992E4A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101754-944D-B6DD-8FF0-2931AAB82D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1C2E0B-4C9D-AF4A-6713-F71135D8A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01AD9D-3A3B-B681-CE6D-3979459416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8C3CFA-0610-A2C3-8BD8-5A0E4C40F5D0}"/>
              </a:ext>
            </a:extLst>
          </p:cNvPr>
          <p:cNvSpPr>
            <a:spLocks noGrp="1"/>
          </p:cNvSpPr>
          <p:nvPr>
            <p:ph type="dt" sz="half" idx="10"/>
          </p:nvPr>
        </p:nvSpPr>
        <p:spPr/>
        <p:txBody>
          <a:bodyPr/>
          <a:lstStyle/>
          <a:p>
            <a:fld id="{D9E7BE37-A542-48F4-96C4-D64A680A1C86}" type="datetimeFigureOut">
              <a:rPr lang="en-US" smtClean="0"/>
              <a:t>6/9/2025</a:t>
            </a:fld>
            <a:endParaRPr lang="en-US"/>
          </a:p>
        </p:txBody>
      </p:sp>
      <p:sp>
        <p:nvSpPr>
          <p:cNvPr id="8" name="Footer Placeholder 7">
            <a:extLst>
              <a:ext uri="{FF2B5EF4-FFF2-40B4-BE49-F238E27FC236}">
                <a16:creationId xmlns:a16="http://schemas.microsoft.com/office/drawing/2014/main" id="{9C4433F0-5A8B-3A9E-E213-2A9330051B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3634E5-9671-82B5-97F7-6470AB9A7F38}"/>
              </a:ext>
            </a:extLst>
          </p:cNvPr>
          <p:cNvSpPr>
            <a:spLocks noGrp="1"/>
          </p:cNvSpPr>
          <p:nvPr>
            <p:ph type="sldNum" sz="quarter" idx="12"/>
          </p:nvPr>
        </p:nvSpPr>
        <p:spPr/>
        <p:txBody>
          <a:bodyPr/>
          <a:lstStyle/>
          <a:p>
            <a:fld id="{51C424BC-167A-4E8E-844D-3BBE12465627}" type="slidenum">
              <a:rPr lang="en-US" smtClean="0"/>
              <a:t>‹#›</a:t>
            </a:fld>
            <a:endParaRPr lang="en-US"/>
          </a:p>
        </p:txBody>
      </p:sp>
    </p:spTree>
    <p:extLst>
      <p:ext uri="{BB962C8B-B14F-4D97-AF65-F5344CB8AC3E}">
        <p14:creationId xmlns:p14="http://schemas.microsoft.com/office/powerpoint/2010/main" val="2012027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2C9B-4294-3720-0921-B2A4B64242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15E1F5-4F40-ADCC-2BA5-8C6C223B2C4D}"/>
              </a:ext>
            </a:extLst>
          </p:cNvPr>
          <p:cNvSpPr>
            <a:spLocks noGrp="1"/>
          </p:cNvSpPr>
          <p:nvPr>
            <p:ph type="dt" sz="half" idx="10"/>
          </p:nvPr>
        </p:nvSpPr>
        <p:spPr/>
        <p:txBody>
          <a:bodyPr/>
          <a:lstStyle/>
          <a:p>
            <a:fld id="{D9E7BE37-A542-48F4-96C4-D64A680A1C86}" type="datetimeFigureOut">
              <a:rPr lang="en-US" smtClean="0"/>
              <a:t>6/9/2025</a:t>
            </a:fld>
            <a:endParaRPr lang="en-US"/>
          </a:p>
        </p:txBody>
      </p:sp>
      <p:sp>
        <p:nvSpPr>
          <p:cNvPr id="4" name="Footer Placeholder 3">
            <a:extLst>
              <a:ext uri="{FF2B5EF4-FFF2-40B4-BE49-F238E27FC236}">
                <a16:creationId xmlns:a16="http://schemas.microsoft.com/office/drawing/2014/main" id="{693709F2-2779-8614-223E-2B539BF566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D1A912-25A0-4AC8-72E6-AC6CD99C8BF0}"/>
              </a:ext>
            </a:extLst>
          </p:cNvPr>
          <p:cNvSpPr>
            <a:spLocks noGrp="1"/>
          </p:cNvSpPr>
          <p:nvPr>
            <p:ph type="sldNum" sz="quarter" idx="12"/>
          </p:nvPr>
        </p:nvSpPr>
        <p:spPr/>
        <p:txBody>
          <a:bodyPr/>
          <a:lstStyle/>
          <a:p>
            <a:fld id="{51C424BC-167A-4E8E-844D-3BBE12465627}" type="slidenum">
              <a:rPr lang="en-US" smtClean="0"/>
              <a:t>‹#›</a:t>
            </a:fld>
            <a:endParaRPr lang="en-US"/>
          </a:p>
        </p:txBody>
      </p:sp>
    </p:spTree>
    <p:extLst>
      <p:ext uri="{BB962C8B-B14F-4D97-AF65-F5344CB8AC3E}">
        <p14:creationId xmlns:p14="http://schemas.microsoft.com/office/powerpoint/2010/main" val="405449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806F34-1172-B01D-CC25-724AE83D49D6}"/>
              </a:ext>
            </a:extLst>
          </p:cNvPr>
          <p:cNvSpPr>
            <a:spLocks noGrp="1"/>
          </p:cNvSpPr>
          <p:nvPr>
            <p:ph type="dt" sz="half" idx="10"/>
          </p:nvPr>
        </p:nvSpPr>
        <p:spPr/>
        <p:txBody>
          <a:bodyPr/>
          <a:lstStyle/>
          <a:p>
            <a:fld id="{D9E7BE37-A542-48F4-96C4-D64A680A1C86}" type="datetimeFigureOut">
              <a:rPr lang="en-US" smtClean="0"/>
              <a:t>6/9/2025</a:t>
            </a:fld>
            <a:endParaRPr lang="en-US"/>
          </a:p>
        </p:txBody>
      </p:sp>
      <p:sp>
        <p:nvSpPr>
          <p:cNvPr id="3" name="Footer Placeholder 2">
            <a:extLst>
              <a:ext uri="{FF2B5EF4-FFF2-40B4-BE49-F238E27FC236}">
                <a16:creationId xmlns:a16="http://schemas.microsoft.com/office/drawing/2014/main" id="{BC8BDE2E-EA66-808B-A9F5-B2582FADD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0A7E42-B99C-CD39-7575-145E0F5F02BD}"/>
              </a:ext>
            </a:extLst>
          </p:cNvPr>
          <p:cNvSpPr>
            <a:spLocks noGrp="1"/>
          </p:cNvSpPr>
          <p:nvPr>
            <p:ph type="sldNum" sz="quarter" idx="12"/>
          </p:nvPr>
        </p:nvSpPr>
        <p:spPr/>
        <p:txBody>
          <a:bodyPr/>
          <a:lstStyle/>
          <a:p>
            <a:fld id="{51C424BC-167A-4E8E-844D-3BBE12465627}" type="slidenum">
              <a:rPr lang="en-US" smtClean="0"/>
              <a:t>‹#›</a:t>
            </a:fld>
            <a:endParaRPr lang="en-US"/>
          </a:p>
        </p:txBody>
      </p:sp>
    </p:spTree>
    <p:extLst>
      <p:ext uri="{BB962C8B-B14F-4D97-AF65-F5344CB8AC3E}">
        <p14:creationId xmlns:p14="http://schemas.microsoft.com/office/powerpoint/2010/main" val="353431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F9D8-FF89-38D9-B1FA-43F8A9740F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946C4C-D0D0-0496-C07C-4AE328FF0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1DFB7-70C5-1340-38B5-11C2EFC68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873A2-3BB4-CDBB-FFE3-60DA57B27085}"/>
              </a:ext>
            </a:extLst>
          </p:cNvPr>
          <p:cNvSpPr>
            <a:spLocks noGrp="1"/>
          </p:cNvSpPr>
          <p:nvPr>
            <p:ph type="dt" sz="half" idx="10"/>
          </p:nvPr>
        </p:nvSpPr>
        <p:spPr/>
        <p:txBody>
          <a:bodyPr/>
          <a:lstStyle/>
          <a:p>
            <a:fld id="{D9E7BE37-A542-48F4-96C4-D64A680A1C86}" type="datetimeFigureOut">
              <a:rPr lang="en-US" smtClean="0"/>
              <a:t>6/9/2025</a:t>
            </a:fld>
            <a:endParaRPr lang="en-US"/>
          </a:p>
        </p:txBody>
      </p:sp>
      <p:sp>
        <p:nvSpPr>
          <p:cNvPr id="6" name="Footer Placeholder 5">
            <a:extLst>
              <a:ext uri="{FF2B5EF4-FFF2-40B4-BE49-F238E27FC236}">
                <a16:creationId xmlns:a16="http://schemas.microsoft.com/office/drawing/2014/main" id="{D871C678-93EA-47DB-69CF-1F72F7AED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443BC-219E-AD07-1AB7-3B14826D3FF5}"/>
              </a:ext>
            </a:extLst>
          </p:cNvPr>
          <p:cNvSpPr>
            <a:spLocks noGrp="1"/>
          </p:cNvSpPr>
          <p:nvPr>
            <p:ph type="sldNum" sz="quarter" idx="12"/>
          </p:nvPr>
        </p:nvSpPr>
        <p:spPr/>
        <p:txBody>
          <a:bodyPr/>
          <a:lstStyle/>
          <a:p>
            <a:fld id="{51C424BC-167A-4E8E-844D-3BBE12465627}" type="slidenum">
              <a:rPr lang="en-US" smtClean="0"/>
              <a:t>‹#›</a:t>
            </a:fld>
            <a:endParaRPr lang="en-US"/>
          </a:p>
        </p:txBody>
      </p:sp>
    </p:spTree>
    <p:extLst>
      <p:ext uri="{BB962C8B-B14F-4D97-AF65-F5344CB8AC3E}">
        <p14:creationId xmlns:p14="http://schemas.microsoft.com/office/powerpoint/2010/main" val="268632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3AA2-6C4E-31DA-1774-36D76311C6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3257BC-23C4-B541-7661-5B6BC13714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E7DEE8-0591-5DBB-98CC-0BFA0025B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8C9C4E-9BB8-8B6C-21FA-0B9D94C4E583}"/>
              </a:ext>
            </a:extLst>
          </p:cNvPr>
          <p:cNvSpPr>
            <a:spLocks noGrp="1"/>
          </p:cNvSpPr>
          <p:nvPr>
            <p:ph type="dt" sz="half" idx="10"/>
          </p:nvPr>
        </p:nvSpPr>
        <p:spPr/>
        <p:txBody>
          <a:bodyPr/>
          <a:lstStyle/>
          <a:p>
            <a:fld id="{D9E7BE37-A542-48F4-96C4-D64A680A1C86}" type="datetimeFigureOut">
              <a:rPr lang="en-US" smtClean="0"/>
              <a:t>6/9/2025</a:t>
            </a:fld>
            <a:endParaRPr lang="en-US"/>
          </a:p>
        </p:txBody>
      </p:sp>
      <p:sp>
        <p:nvSpPr>
          <p:cNvPr id="6" name="Footer Placeholder 5">
            <a:extLst>
              <a:ext uri="{FF2B5EF4-FFF2-40B4-BE49-F238E27FC236}">
                <a16:creationId xmlns:a16="http://schemas.microsoft.com/office/drawing/2014/main" id="{E58BEEED-5ED3-0B50-BFB9-503C726BCE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C84D5-027D-76D3-2CD3-B5366A9D5F8D}"/>
              </a:ext>
            </a:extLst>
          </p:cNvPr>
          <p:cNvSpPr>
            <a:spLocks noGrp="1"/>
          </p:cNvSpPr>
          <p:nvPr>
            <p:ph type="sldNum" sz="quarter" idx="12"/>
          </p:nvPr>
        </p:nvSpPr>
        <p:spPr/>
        <p:txBody>
          <a:bodyPr/>
          <a:lstStyle/>
          <a:p>
            <a:fld id="{51C424BC-167A-4E8E-844D-3BBE12465627}" type="slidenum">
              <a:rPr lang="en-US" smtClean="0"/>
              <a:t>‹#›</a:t>
            </a:fld>
            <a:endParaRPr lang="en-US"/>
          </a:p>
        </p:txBody>
      </p:sp>
    </p:spTree>
    <p:extLst>
      <p:ext uri="{BB962C8B-B14F-4D97-AF65-F5344CB8AC3E}">
        <p14:creationId xmlns:p14="http://schemas.microsoft.com/office/powerpoint/2010/main" val="97033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2AEB73-CB9B-CF64-E3A5-E27417B6DE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65D8DE-633D-027E-7E11-93956105A5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7FD6D-2AF1-5B1C-F1AE-66ADD551D3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7BE37-A542-48F4-96C4-D64A680A1C86}" type="datetimeFigureOut">
              <a:rPr lang="en-US" smtClean="0"/>
              <a:t>6/9/2025</a:t>
            </a:fld>
            <a:endParaRPr lang="en-US"/>
          </a:p>
        </p:txBody>
      </p:sp>
      <p:sp>
        <p:nvSpPr>
          <p:cNvPr id="5" name="Footer Placeholder 4">
            <a:extLst>
              <a:ext uri="{FF2B5EF4-FFF2-40B4-BE49-F238E27FC236}">
                <a16:creationId xmlns:a16="http://schemas.microsoft.com/office/drawing/2014/main" id="{C3D217B0-4CF8-C9DC-A5A0-D55923AA20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11622A-EFE5-8EDE-A9A2-6E6CBF57C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424BC-167A-4E8E-844D-3BBE12465627}" type="slidenum">
              <a:rPr lang="en-US" smtClean="0"/>
              <a:t>‹#›</a:t>
            </a:fld>
            <a:endParaRPr lang="en-US"/>
          </a:p>
        </p:txBody>
      </p:sp>
    </p:spTree>
    <p:extLst>
      <p:ext uri="{BB962C8B-B14F-4D97-AF65-F5344CB8AC3E}">
        <p14:creationId xmlns:p14="http://schemas.microsoft.com/office/powerpoint/2010/main" val="1532837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FA751D-124F-455B-A8C5-8969EF0F4327}"/>
              </a:ext>
            </a:extLst>
          </p:cNvPr>
          <p:cNvSpPr txBox="1">
            <a:spLocks/>
          </p:cNvSpPr>
          <p:nvPr/>
        </p:nvSpPr>
        <p:spPr>
          <a:xfrm>
            <a:off x="673099" y="2619632"/>
            <a:ext cx="10475545" cy="1656278"/>
          </a:xfrm>
          <a:prstGeom prst="rect">
            <a:avLst/>
          </a:prstGeom>
        </p:spPr>
        <p:txBody>
          <a:bodyPr lIns="91440" tIns="45720" rIns="91440" bIns="45720" anchor="t">
            <a:noAutofit/>
          </a:bodyPr>
          <a:lstStyle>
            <a:lvl1pPr algn="l" defTabSz="914400" rtl="0" eaLnBrk="1" latinLnBrk="0" hangingPunct="1">
              <a:spcBef>
                <a:spcPct val="0"/>
              </a:spcBef>
              <a:buNone/>
              <a:defRPr sz="2800" b="1" kern="1200" baseline="0">
                <a:solidFill>
                  <a:schemeClr val="bg1"/>
                </a:solidFill>
                <a:latin typeface="Sanchez" panose="02000000000000000000" pitchFamily="2" charset="0"/>
                <a:ea typeface="Roboto Slab" pitchFamily="2" charset="0"/>
                <a:cs typeface="Arial" pitchFamily="34" charset="0"/>
              </a:defRPr>
            </a:lvl1pPr>
          </a:lstStyle>
          <a:p>
            <a:r>
              <a:rPr lang="en-US" sz="4400" dirty="0">
                <a:latin typeface="Arial" panose="020B0604020202020204" pitchFamily="34" charset="0"/>
                <a:ea typeface="Verdana"/>
              </a:rPr>
              <a:t>Foundation Update</a:t>
            </a:r>
          </a:p>
          <a:p>
            <a:r>
              <a:rPr lang="en-US" dirty="0">
                <a:latin typeface="Arial" panose="020B0604020202020204" pitchFamily="34" charset="0"/>
                <a:ea typeface="Verdana"/>
              </a:rPr>
              <a:t>NIU Board of Trustees Meeting</a:t>
            </a:r>
          </a:p>
        </p:txBody>
      </p:sp>
      <p:sp>
        <p:nvSpPr>
          <p:cNvPr id="2" name="Title 1">
            <a:extLst>
              <a:ext uri="{FF2B5EF4-FFF2-40B4-BE49-F238E27FC236}">
                <a16:creationId xmlns:a16="http://schemas.microsoft.com/office/drawing/2014/main" id="{99B69C56-3F25-ACDA-35D6-88ADAFF537E2}"/>
              </a:ext>
            </a:extLst>
          </p:cNvPr>
          <p:cNvSpPr txBox="1">
            <a:spLocks/>
          </p:cNvSpPr>
          <p:nvPr/>
        </p:nvSpPr>
        <p:spPr>
          <a:xfrm>
            <a:off x="673099" y="4448432"/>
            <a:ext cx="5168902" cy="504568"/>
          </a:xfrm>
          <a:prstGeom prst="rect">
            <a:avLst/>
          </a:prstGeom>
        </p:spPr>
        <p:txBody>
          <a:bodyPr lIns="91440" tIns="45720" rIns="91440" bIns="45720" anchor="t">
            <a:noAutofit/>
          </a:bodyPr>
          <a:lstStyle>
            <a:lvl1pPr algn="l" defTabSz="914400" rtl="0" eaLnBrk="1" latinLnBrk="0" hangingPunct="1">
              <a:spcBef>
                <a:spcPct val="0"/>
              </a:spcBef>
              <a:buNone/>
              <a:defRPr sz="2800" b="1" kern="1200" baseline="0">
                <a:solidFill>
                  <a:schemeClr val="bg1"/>
                </a:solidFill>
                <a:latin typeface="Sanchez" panose="02000000000000000000" pitchFamily="2" charset="0"/>
                <a:ea typeface="Roboto Slab" pitchFamily="2" charset="0"/>
                <a:cs typeface="Arial" pitchFamily="34" charset="0"/>
              </a:defRPr>
            </a:lvl1pPr>
          </a:lstStyle>
          <a:p>
            <a:r>
              <a:rPr lang="en-US" sz="2000" dirty="0">
                <a:latin typeface="Arial" panose="020B0604020202020204" pitchFamily="34" charset="0"/>
                <a:ea typeface="Verdana"/>
              </a:rPr>
              <a:t>Thursday, June 12, 2025</a:t>
            </a:r>
          </a:p>
        </p:txBody>
      </p:sp>
    </p:spTree>
    <p:extLst>
      <p:ext uri="{BB962C8B-B14F-4D97-AF65-F5344CB8AC3E}">
        <p14:creationId xmlns:p14="http://schemas.microsoft.com/office/powerpoint/2010/main" val="35704296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E4F5F-0C7A-E717-2B4F-D715EB7792BB}"/>
              </a:ext>
            </a:extLst>
          </p:cNvPr>
          <p:cNvSpPr/>
          <p:nvPr/>
        </p:nvSpPr>
        <p:spPr>
          <a:xfrm>
            <a:off x="5903978" y="4905060"/>
            <a:ext cx="5393213" cy="76906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F4CD93-DC7B-98A7-8E0A-DAEC07318627}"/>
              </a:ext>
            </a:extLst>
          </p:cNvPr>
          <p:cNvSpPr/>
          <p:nvPr/>
        </p:nvSpPr>
        <p:spPr>
          <a:xfrm>
            <a:off x="9300670" y="4994829"/>
            <a:ext cx="1871189" cy="600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6CCB61-DE43-65ED-AFA4-70DD8DB50900}"/>
              </a:ext>
            </a:extLst>
          </p:cNvPr>
          <p:cNvSpPr>
            <a:spLocks noGrp="1"/>
          </p:cNvSpPr>
          <p:nvPr>
            <p:ph type="title" idx="4294967295"/>
          </p:nvPr>
        </p:nvSpPr>
        <p:spPr>
          <a:xfrm>
            <a:off x="0" y="-125413"/>
            <a:ext cx="10515600" cy="839788"/>
          </a:xfrm>
        </p:spPr>
        <p:txBody>
          <a:bodyPr>
            <a:normAutofit/>
          </a:bodyPr>
          <a:lstStyle/>
          <a:p>
            <a:r>
              <a:rPr lang="en-US" sz="3600">
                <a:latin typeface="Arial" panose="020B0604020202020204" pitchFamily="34" charset="0"/>
                <a:cs typeface="Arial" panose="020B0604020202020204" pitchFamily="34" charset="0"/>
              </a:rPr>
              <a:t>Campaign Timeline</a:t>
            </a:r>
          </a:p>
        </p:txBody>
      </p:sp>
      <p:sp>
        <p:nvSpPr>
          <p:cNvPr id="80" name="Rectangle 79">
            <a:extLst>
              <a:ext uri="{FF2B5EF4-FFF2-40B4-BE49-F238E27FC236}">
                <a16:creationId xmlns:a16="http://schemas.microsoft.com/office/drawing/2014/main" id="{AF71FFC7-D084-7910-958F-D3C43286B650}"/>
              </a:ext>
            </a:extLst>
          </p:cNvPr>
          <p:cNvSpPr/>
          <p:nvPr/>
        </p:nvSpPr>
        <p:spPr>
          <a:xfrm>
            <a:off x="1205191" y="1669014"/>
            <a:ext cx="4222715" cy="28735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defRPr/>
            </a:pPr>
            <a:r>
              <a:rPr lang="en-US" sz="1700" b="1" cap="small" spc="300">
                <a:solidFill>
                  <a:prstClr val="black"/>
                </a:solidFill>
                <a:latin typeface="Arial"/>
                <a:cs typeface="Arial"/>
              </a:rPr>
              <a:t>LEADERSHIP/QUIET PHASE</a:t>
            </a:r>
          </a:p>
        </p:txBody>
      </p:sp>
      <p:sp>
        <p:nvSpPr>
          <p:cNvPr id="81" name="Rectangle 80">
            <a:extLst>
              <a:ext uri="{FF2B5EF4-FFF2-40B4-BE49-F238E27FC236}">
                <a16:creationId xmlns:a16="http://schemas.microsoft.com/office/drawing/2014/main" id="{82E27394-7F00-1BE9-E453-4E56F2BC0AF0}"/>
              </a:ext>
            </a:extLst>
          </p:cNvPr>
          <p:cNvSpPr/>
          <p:nvPr/>
        </p:nvSpPr>
        <p:spPr>
          <a:xfrm>
            <a:off x="5478312" y="1670383"/>
            <a:ext cx="5480678" cy="285985"/>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r>
              <a:rPr lang="en-US" b="1" cap="small" spc="300">
                <a:solidFill>
                  <a:prstClr val="white"/>
                </a:solidFill>
                <a:latin typeface="Arial" panose="020B0604020202020204" pitchFamily="34" charset="0"/>
                <a:cs typeface="Arial" panose="020B0604020202020204" pitchFamily="34" charset="0"/>
              </a:rPr>
              <a:t>PUBLIC PHASE</a:t>
            </a:r>
          </a:p>
        </p:txBody>
      </p:sp>
      <p:sp>
        <p:nvSpPr>
          <p:cNvPr id="88" name="TextBox 87">
            <a:extLst>
              <a:ext uri="{FF2B5EF4-FFF2-40B4-BE49-F238E27FC236}">
                <a16:creationId xmlns:a16="http://schemas.microsoft.com/office/drawing/2014/main" id="{B2FB43B8-59EF-033E-7AE4-2A15394A6E4C}"/>
              </a:ext>
            </a:extLst>
          </p:cNvPr>
          <p:cNvSpPr txBox="1"/>
          <p:nvPr/>
        </p:nvSpPr>
        <p:spPr>
          <a:xfrm>
            <a:off x="983194" y="4839070"/>
            <a:ext cx="1316131" cy="430887"/>
          </a:xfrm>
          <a:prstGeom prst="rect">
            <a:avLst/>
          </a:prstGeom>
          <a:noFill/>
        </p:spPr>
        <p:txBody>
          <a:bodyPr wrap="square" rtlCol="0">
            <a:spAutoFit/>
          </a:bodyPr>
          <a:lstStyle/>
          <a:p>
            <a:pPr marL="115888" indent="-115888" defTabSz="914400">
              <a:buFont typeface="Arial" panose="020B0604020202020204" pitchFamily="34" charset="0"/>
              <a:buChar char="•"/>
              <a:defRPr/>
            </a:pPr>
            <a:r>
              <a:rPr lang="en-US" sz="1100" b="1" dirty="0">
                <a:solidFill>
                  <a:srgbClr val="E7E6E6">
                    <a:lumMod val="75000"/>
                  </a:srgbClr>
                </a:solidFill>
                <a:latin typeface="Arial" panose="020B0604020202020204" pitchFamily="34" charset="0"/>
                <a:cs typeface="Arial" panose="020B0604020202020204" pitchFamily="34" charset="0"/>
              </a:rPr>
              <a:t>Marts &amp; Lundy Study</a:t>
            </a:r>
          </a:p>
        </p:txBody>
      </p:sp>
      <p:sp>
        <p:nvSpPr>
          <p:cNvPr id="89" name="TextBox 88">
            <a:extLst>
              <a:ext uri="{FF2B5EF4-FFF2-40B4-BE49-F238E27FC236}">
                <a16:creationId xmlns:a16="http://schemas.microsoft.com/office/drawing/2014/main" id="{26B71D47-D194-B961-E0A7-7CE60DC73C44}"/>
              </a:ext>
            </a:extLst>
          </p:cNvPr>
          <p:cNvSpPr txBox="1"/>
          <p:nvPr/>
        </p:nvSpPr>
        <p:spPr>
          <a:xfrm>
            <a:off x="1867150" y="3372933"/>
            <a:ext cx="2074879" cy="769441"/>
          </a:xfrm>
          <a:prstGeom prst="rect">
            <a:avLst/>
          </a:prstGeom>
          <a:noFill/>
        </p:spPr>
        <p:txBody>
          <a:bodyPr wrap="square" lIns="91440" tIns="45720" rIns="91440" bIns="45720" rtlCol="0" anchor="t">
            <a:spAutoFit/>
          </a:bodyPr>
          <a:lstStyle/>
          <a:p>
            <a:pPr marL="115570" indent="-115570" defTabSz="914400">
              <a:buFont typeface="Arial" panose="020B0604020202020204" pitchFamily="34" charset="0"/>
              <a:buChar char="•"/>
              <a:defRPr/>
            </a:pPr>
            <a:r>
              <a:rPr lang="en-US" sz="1100" b="1" dirty="0">
                <a:solidFill>
                  <a:srgbClr val="E7E6E6">
                    <a:lumMod val="75000"/>
                  </a:srgbClr>
                </a:solidFill>
                <a:latin typeface="Arial"/>
                <a:cs typeface="Arial"/>
              </a:rPr>
              <a:t>Implementation of recommendations</a:t>
            </a:r>
          </a:p>
          <a:p>
            <a:pPr marL="115570" indent="-115570" defTabSz="914400">
              <a:buFont typeface="Arial" panose="020B0604020202020204" pitchFamily="34" charset="0"/>
              <a:buChar char="•"/>
              <a:defRPr/>
            </a:pPr>
            <a:r>
              <a:rPr lang="en-US" sz="1100" b="1" dirty="0">
                <a:solidFill>
                  <a:srgbClr val="E7E6E6">
                    <a:lumMod val="75000"/>
                  </a:srgbClr>
                </a:solidFill>
                <a:latin typeface="Arial"/>
                <a:cs typeface="Arial"/>
              </a:rPr>
              <a:t>Case development begins</a:t>
            </a:r>
          </a:p>
          <a:p>
            <a:pPr marL="115570" indent="-115570" defTabSz="914400">
              <a:buFont typeface="Arial" panose="020B0604020202020204" pitchFamily="34" charset="0"/>
              <a:buChar char="•"/>
              <a:defRPr/>
            </a:pPr>
            <a:r>
              <a:rPr lang="en-US" sz="1100" b="1" dirty="0">
                <a:solidFill>
                  <a:srgbClr val="E7E6E6">
                    <a:lumMod val="75000"/>
                  </a:srgbClr>
                </a:solidFill>
                <a:latin typeface="Arial"/>
                <a:cs typeface="Arial"/>
              </a:rPr>
              <a:t>Campaign begins</a:t>
            </a:r>
          </a:p>
        </p:txBody>
      </p:sp>
      <p:sp>
        <p:nvSpPr>
          <p:cNvPr id="92" name="TextBox 91">
            <a:extLst>
              <a:ext uri="{FF2B5EF4-FFF2-40B4-BE49-F238E27FC236}">
                <a16:creationId xmlns:a16="http://schemas.microsoft.com/office/drawing/2014/main" id="{FF65AC90-3B85-107E-2A7C-416E0DD7ACBC}"/>
              </a:ext>
            </a:extLst>
          </p:cNvPr>
          <p:cNvSpPr txBox="1"/>
          <p:nvPr/>
        </p:nvSpPr>
        <p:spPr>
          <a:xfrm>
            <a:off x="4059542" y="3376924"/>
            <a:ext cx="1848364" cy="954107"/>
          </a:xfrm>
          <a:prstGeom prst="rect">
            <a:avLst/>
          </a:prstGeom>
          <a:noFill/>
        </p:spPr>
        <p:txBody>
          <a:bodyPr wrap="square" lIns="91440" tIns="45720" rIns="91440" bIns="45720" rtlCol="0" anchor="t">
            <a:spAutoFit/>
          </a:bodyPr>
          <a:lstStyle/>
          <a:p>
            <a:pPr marL="115570" indent="-115570" defTabSz="914400">
              <a:buFont typeface="Arial" panose="020B0604020202020204" pitchFamily="34" charset="0"/>
              <a:buChar char="•"/>
              <a:defRPr/>
            </a:pPr>
            <a:r>
              <a:rPr lang="en-US" sz="1400" b="1" dirty="0">
                <a:latin typeface="Arial"/>
                <a:cs typeface="Arial"/>
              </a:rPr>
              <a:t>Cultivation and solicitation continues</a:t>
            </a:r>
            <a:endParaRPr lang="en-US" sz="1400" dirty="0">
              <a:latin typeface="Calibri" panose="020F0502020204030204"/>
            </a:endParaRPr>
          </a:p>
          <a:p>
            <a:pPr marL="115570" indent="-115570" defTabSz="914400">
              <a:buFont typeface="Arial" panose="020B0604020202020204" pitchFamily="34" charset="0"/>
              <a:buChar char="•"/>
              <a:defRPr/>
            </a:pPr>
            <a:r>
              <a:rPr lang="en-US" sz="1400" b="1" dirty="0">
                <a:latin typeface="Arial"/>
                <a:cs typeface="Arial"/>
              </a:rPr>
              <a:t>Prep for launch</a:t>
            </a:r>
          </a:p>
        </p:txBody>
      </p:sp>
      <p:sp>
        <p:nvSpPr>
          <p:cNvPr id="116" name="Arrow: Pentagon 115">
            <a:extLst>
              <a:ext uri="{FF2B5EF4-FFF2-40B4-BE49-F238E27FC236}">
                <a16:creationId xmlns:a16="http://schemas.microsoft.com/office/drawing/2014/main" id="{606AE349-0C28-6035-82A2-E051DDC88F58}"/>
              </a:ext>
            </a:extLst>
          </p:cNvPr>
          <p:cNvSpPr/>
          <p:nvPr/>
        </p:nvSpPr>
        <p:spPr>
          <a:xfrm>
            <a:off x="1213426" y="2312770"/>
            <a:ext cx="1420445" cy="738664"/>
          </a:xfrm>
          <a:prstGeom prst="homePlat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b="1">
              <a:solidFill>
                <a:prstClr val="black"/>
              </a:solidFill>
              <a:latin typeface="Arial" panose="020B0604020202020204" pitchFamily="34" charset="0"/>
              <a:cs typeface="Arial" panose="020B0604020202020204" pitchFamily="34" charset="0"/>
            </a:endParaRPr>
          </a:p>
        </p:txBody>
      </p:sp>
      <p:sp>
        <p:nvSpPr>
          <p:cNvPr id="117" name="Arrow: Chevron 116">
            <a:extLst>
              <a:ext uri="{FF2B5EF4-FFF2-40B4-BE49-F238E27FC236}">
                <a16:creationId xmlns:a16="http://schemas.microsoft.com/office/drawing/2014/main" id="{6EBD8FCC-EEE8-133A-9806-6D7476C5B0F6}"/>
              </a:ext>
            </a:extLst>
          </p:cNvPr>
          <p:cNvSpPr/>
          <p:nvPr/>
        </p:nvSpPr>
        <p:spPr>
          <a:xfrm>
            <a:off x="2333106" y="2318976"/>
            <a:ext cx="1346957" cy="738664"/>
          </a:xfrm>
          <a:prstGeom prst="chevro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400" b="1">
              <a:solidFill>
                <a:prstClr val="black"/>
              </a:solidFill>
              <a:latin typeface="Arial" panose="020B0604020202020204" pitchFamily="34" charset="0"/>
              <a:cs typeface="Arial" panose="020B0604020202020204" pitchFamily="34" charset="0"/>
            </a:endParaRPr>
          </a:p>
        </p:txBody>
      </p:sp>
      <p:sp>
        <p:nvSpPr>
          <p:cNvPr id="118" name="Arrow: Chevron 117">
            <a:extLst>
              <a:ext uri="{FF2B5EF4-FFF2-40B4-BE49-F238E27FC236}">
                <a16:creationId xmlns:a16="http://schemas.microsoft.com/office/drawing/2014/main" id="{3AB4B1D7-3A00-16AA-0881-2059CB5314A3}"/>
              </a:ext>
            </a:extLst>
          </p:cNvPr>
          <p:cNvSpPr/>
          <p:nvPr/>
        </p:nvSpPr>
        <p:spPr>
          <a:xfrm>
            <a:off x="3381738" y="2317433"/>
            <a:ext cx="1346957" cy="738664"/>
          </a:xfrm>
          <a:prstGeom prst="chevron">
            <a:avLst/>
          </a:prstGeom>
          <a:solidFill>
            <a:schemeClr val="bg1">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black"/>
              </a:solidFill>
              <a:latin typeface="Calibri" panose="020F0502020204030204"/>
            </a:endParaRPr>
          </a:p>
        </p:txBody>
      </p:sp>
      <p:sp>
        <p:nvSpPr>
          <p:cNvPr id="119" name="Arrow: Chevron 118">
            <a:extLst>
              <a:ext uri="{FF2B5EF4-FFF2-40B4-BE49-F238E27FC236}">
                <a16:creationId xmlns:a16="http://schemas.microsoft.com/office/drawing/2014/main" id="{F836F862-AC3F-A2D6-2F28-9A553F87B613}"/>
              </a:ext>
            </a:extLst>
          </p:cNvPr>
          <p:cNvSpPr/>
          <p:nvPr/>
        </p:nvSpPr>
        <p:spPr>
          <a:xfrm>
            <a:off x="4429683" y="2315890"/>
            <a:ext cx="1346957" cy="738664"/>
          </a:xfrm>
          <a:prstGeom prst="chevron">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black"/>
              </a:solidFill>
              <a:latin typeface="Calibri" panose="020F0502020204030204"/>
            </a:endParaRPr>
          </a:p>
        </p:txBody>
      </p:sp>
      <p:sp>
        <p:nvSpPr>
          <p:cNvPr id="120" name="Arrow: Chevron 119">
            <a:extLst>
              <a:ext uri="{FF2B5EF4-FFF2-40B4-BE49-F238E27FC236}">
                <a16:creationId xmlns:a16="http://schemas.microsoft.com/office/drawing/2014/main" id="{BEB1A25E-03D2-768C-C8A1-0F2652F21B6D}"/>
              </a:ext>
            </a:extLst>
          </p:cNvPr>
          <p:cNvSpPr/>
          <p:nvPr/>
        </p:nvSpPr>
        <p:spPr>
          <a:xfrm>
            <a:off x="5478315" y="2321502"/>
            <a:ext cx="1346957" cy="738664"/>
          </a:xfrm>
          <a:prstGeom prst="chevron">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black"/>
              </a:solidFill>
              <a:latin typeface="Calibri" panose="020F0502020204030204"/>
            </a:endParaRPr>
          </a:p>
        </p:txBody>
      </p:sp>
      <p:sp>
        <p:nvSpPr>
          <p:cNvPr id="121" name="Arrow: Chevron 120">
            <a:extLst>
              <a:ext uri="{FF2B5EF4-FFF2-40B4-BE49-F238E27FC236}">
                <a16:creationId xmlns:a16="http://schemas.microsoft.com/office/drawing/2014/main" id="{4AE21734-20B4-25CD-0F30-930932B57FB6}"/>
              </a:ext>
            </a:extLst>
          </p:cNvPr>
          <p:cNvSpPr/>
          <p:nvPr/>
        </p:nvSpPr>
        <p:spPr>
          <a:xfrm>
            <a:off x="6536801" y="2312770"/>
            <a:ext cx="1346957" cy="738664"/>
          </a:xfrm>
          <a:prstGeom prst="chevron">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black"/>
              </a:solidFill>
              <a:latin typeface="Calibri" panose="020F0502020204030204"/>
            </a:endParaRPr>
          </a:p>
        </p:txBody>
      </p:sp>
      <p:sp>
        <p:nvSpPr>
          <p:cNvPr id="122" name="Arrow: Chevron 121">
            <a:extLst>
              <a:ext uri="{FF2B5EF4-FFF2-40B4-BE49-F238E27FC236}">
                <a16:creationId xmlns:a16="http://schemas.microsoft.com/office/drawing/2014/main" id="{A036FA0A-2AB1-2CAB-668D-3B836D05357C}"/>
              </a:ext>
            </a:extLst>
          </p:cNvPr>
          <p:cNvSpPr/>
          <p:nvPr/>
        </p:nvSpPr>
        <p:spPr>
          <a:xfrm>
            <a:off x="7603601" y="2312770"/>
            <a:ext cx="1346957" cy="738664"/>
          </a:xfrm>
          <a:prstGeom prst="chevron">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black"/>
              </a:solidFill>
              <a:latin typeface="Calibri" panose="020F0502020204030204"/>
            </a:endParaRPr>
          </a:p>
        </p:txBody>
      </p:sp>
      <p:sp>
        <p:nvSpPr>
          <p:cNvPr id="123" name="Arrow: Chevron 122">
            <a:extLst>
              <a:ext uri="{FF2B5EF4-FFF2-40B4-BE49-F238E27FC236}">
                <a16:creationId xmlns:a16="http://schemas.microsoft.com/office/drawing/2014/main" id="{5CA3C5C6-486A-BFD5-BBF0-648F9681A010}"/>
              </a:ext>
            </a:extLst>
          </p:cNvPr>
          <p:cNvSpPr/>
          <p:nvPr/>
        </p:nvSpPr>
        <p:spPr>
          <a:xfrm>
            <a:off x="8677227" y="2312770"/>
            <a:ext cx="1346957" cy="738664"/>
          </a:xfrm>
          <a:prstGeom prst="chevron">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black"/>
              </a:solidFill>
              <a:latin typeface="Calibri" panose="020F0502020204030204"/>
            </a:endParaRPr>
          </a:p>
        </p:txBody>
      </p:sp>
      <p:sp>
        <p:nvSpPr>
          <p:cNvPr id="124" name="Arrow: Chevron 123">
            <a:extLst>
              <a:ext uri="{FF2B5EF4-FFF2-40B4-BE49-F238E27FC236}">
                <a16:creationId xmlns:a16="http://schemas.microsoft.com/office/drawing/2014/main" id="{260B58DD-4A0B-9204-D63B-155A403A4281}"/>
              </a:ext>
            </a:extLst>
          </p:cNvPr>
          <p:cNvSpPr/>
          <p:nvPr/>
        </p:nvSpPr>
        <p:spPr>
          <a:xfrm>
            <a:off x="9741304" y="2312770"/>
            <a:ext cx="1569486" cy="738664"/>
          </a:xfrm>
          <a:prstGeom prst="chevron">
            <a:avLst/>
          </a:prstGeom>
          <a:pattFill prst="ltUpDiag">
            <a:fgClr>
              <a:srgbClr val="C00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black"/>
              </a:solidFill>
              <a:latin typeface="Calibri" panose="020F0502020204030204"/>
            </a:endParaRPr>
          </a:p>
        </p:txBody>
      </p:sp>
      <p:sp>
        <p:nvSpPr>
          <p:cNvPr id="125" name="TextBox 124">
            <a:extLst>
              <a:ext uri="{FF2B5EF4-FFF2-40B4-BE49-F238E27FC236}">
                <a16:creationId xmlns:a16="http://schemas.microsoft.com/office/drawing/2014/main" id="{771F3774-8C5B-E08D-B523-785FCB6ECF4C}"/>
              </a:ext>
            </a:extLst>
          </p:cNvPr>
          <p:cNvSpPr txBox="1"/>
          <p:nvPr/>
        </p:nvSpPr>
        <p:spPr>
          <a:xfrm>
            <a:off x="1419817" y="2442513"/>
            <a:ext cx="859531" cy="430887"/>
          </a:xfrm>
          <a:prstGeom prst="rect">
            <a:avLst/>
          </a:prstGeom>
          <a:noFill/>
        </p:spPr>
        <p:txBody>
          <a:bodyPr wrap="none" rtlCol="0">
            <a:spAutoFit/>
          </a:bodyPr>
          <a:lstStyle/>
          <a:p>
            <a:pPr defTabSz="914400">
              <a:defRPr/>
            </a:pPr>
            <a:r>
              <a:rPr lang="en-US" sz="2200" b="1" dirty="0">
                <a:solidFill>
                  <a:prstClr val="black"/>
                </a:solidFill>
                <a:latin typeface="Arial" panose="020B0604020202020204" pitchFamily="34" charset="0"/>
                <a:cs typeface="Arial" panose="020B0604020202020204" pitchFamily="34" charset="0"/>
              </a:rPr>
              <a:t>FY22</a:t>
            </a:r>
          </a:p>
        </p:txBody>
      </p:sp>
      <p:sp>
        <p:nvSpPr>
          <p:cNvPr id="126" name="TextBox 125">
            <a:extLst>
              <a:ext uri="{FF2B5EF4-FFF2-40B4-BE49-F238E27FC236}">
                <a16:creationId xmlns:a16="http://schemas.microsoft.com/office/drawing/2014/main" id="{D44837A0-79AC-8B32-9378-1CB9F036F29F}"/>
              </a:ext>
            </a:extLst>
          </p:cNvPr>
          <p:cNvSpPr txBox="1"/>
          <p:nvPr/>
        </p:nvSpPr>
        <p:spPr>
          <a:xfrm>
            <a:off x="2668935" y="2450510"/>
            <a:ext cx="859531" cy="430887"/>
          </a:xfrm>
          <a:prstGeom prst="rect">
            <a:avLst/>
          </a:prstGeom>
          <a:noFill/>
        </p:spPr>
        <p:txBody>
          <a:bodyPr wrap="none" rtlCol="0">
            <a:spAutoFit/>
          </a:bodyPr>
          <a:lstStyle/>
          <a:p>
            <a:pPr defTabSz="914400">
              <a:defRPr/>
            </a:pPr>
            <a:r>
              <a:rPr lang="en-US" sz="2200" b="1">
                <a:solidFill>
                  <a:prstClr val="black"/>
                </a:solidFill>
                <a:latin typeface="Arial" panose="020B0604020202020204" pitchFamily="34" charset="0"/>
                <a:cs typeface="Arial" panose="020B0604020202020204" pitchFamily="34" charset="0"/>
              </a:rPr>
              <a:t>FY23</a:t>
            </a:r>
          </a:p>
        </p:txBody>
      </p:sp>
      <p:sp>
        <p:nvSpPr>
          <p:cNvPr id="127" name="TextBox 126">
            <a:extLst>
              <a:ext uri="{FF2B5EF4-FFF2-40B4-BE49-F238E27FC236}">
                <a16:creationId xmlns:a16="http://schemas.microsoft.com/office/drawing/2014/main" id="{5B99F7FE-F184-8212-3344-78F59F7F11BF}"/>
              </a:ext>
            </a:extLst>
          </p:cNvPr>
          <p:cNvSpPr txBox="1"/>
          <p:nvPr/>
        </p:nvSpPr>
        <p:spPr>
          <a:xfrm>
            <a:off x="3727690" y="2442517"/>
            <a:ext cx="859531" cy="430887"/>
          </a:xfrm>
          <a:prstGeom prst="rect">
            <a:avLst/>
          </a:prstGeom>
          <a:noFill/>
        </p:spPr>
        <p:txBody>
          <a:bodyPr wrap="none" rtlCol="0">
            <a:spAutoFit/>
          </a:bodyPr>
          <a:lstStyle/>
          <a:p>
            <a:pPr defTabSz="914400">
              <a:defRPr/>
            </a:pPr>
            <a:r>
              <a:rPr lang="en-US" sz="2200" b="1" dirty="0">
                <a:latin typeface="Arial" panose="020B0604020202020204" pitchFamily="34" charset="0"/>
                <a:cs typeface="Arial" panose="020B0604020202020204" pitchFamily="34" charset="0"/>
              </a:rPr>
              <a:t>FY24</a:t>
            </a:r>
          </a:p>
        </p:txBody>
      </p:sp>
      <p:sp>
        <p:nvSpPr>
          <p:cNvPr id="128" name="TextBox 127">
            <a:extLst>
              <a:ext uri="{FF2B5EF4-FFF2-40B4-BE49-F238E27FC236}">
                <a16:creationId xmlns:a16="http://schemas.microsoft.com/office/drawing/2014/main" id="{92DD09E3-FBA5-E295-A70B-F98B70C234CD}"/>
              </a:ext>
            </a:extLst>
          </p:cNvPr>
          <p:cNvSpPr txBox="1"/>
          <p:nvPr/>
        </p:nvSpPr>
        <p:spPr>
          <a:xfrm>
            <a:off x="4759966" y="2429626"/>
            <a:ext cx="859531" cy="430887"/>
          </a:xfrm>
          <a:prstGeom prst="rect">
            <a:avLst/>
          </a:prstGeom>
          <a:noFill/>
        </p:spPr>
        <p:txBody>
          <a:bodyPr wrap="none" rtlCol="0">
            <a:spAutoFit/>
          </a:bodyPr>
          <a:lstStyle/>
          <a:p>
            <a:pPr defTabSz="914400">
              <a:defRPr/>
            </a:pPr>
            <a:r>
              <a:rPr lang="en-US" sz="2200" b="1" dirty="0">
                <a:solidFill>
                  <a:schemeClr val="bg1"/>
                </a:solidFill>
                <a:latin typeface="Arial" panose="020B0604020202020204" pitchFamily="34" charset="0"/>
                <a:cs typeface="Arial" panose="020B0604020202020204" pitchFamily="34" charset="0"/>
              </a:rPr>
              <a:t>FY25</a:t>
            </a:r>
          </a:p>
        </p:txBody>
      </p:sp>
      <p:sp>
        <p:nvSpPr>
          <p:cNvPr id="129" name="TextBox 128">
            <a:extLst>
              <a:ext uri="{FF2B5EF4-FFF2-40B4-BE49-F238E27FC236}">
                <a16:creationId xmlns:a16="http://schemas.microsoft.com/office/drawing/2014/main" id="{51548C8F-D8B5-235D-7B0C-23DBD9397F3E}"/>
              </a:ext>
            </a:extLst>
          </p:cNvPr>
          <p:cNvSpPr txBox="1"/>
          <p:nvPr/>
        </p:nvSpPr>
        <p:spPr>
          <a:xfrm>
            <a:off x="5829773" y="2437321"/>
            <a:ext cx="859531" cy="430887"/>
          </a:xfrm>
          <a:prstGeom prst="rect">
            <a:avLst/>
          </a:prstGeom>
          <a:noFill/>
        </p:spPr>
        <p:txBody>
          <a:bodyPr wrap="none" rtlCol="0">
            <a:spAutoFit/>
          </a:bodyPr>
          <a:lstStyle/>
          <a:p>
            <a:pPr defTabSz="914400">
              <a:defRPr/>
            </a:pPr>
            <a:r>
              <a:rPr lang="en-US" sz="2200" b="1" dirty="0">
                <a:solidFill>
                  <a:prstClr val="white">
                    <a:lumMod val="95000"/>
                  </a:prstClr>
                </a:solidFill>
                <a:latin typeface="Arial" panose="020B0604020202020204" pitchFamily="34" charset="0"/>
                <a:cs typeface="Arial" panose="020B0604020202020204" pitchFamily="34" charset="0"/>
              </a:rPr>
              <a:t>FY26</a:t>
            </a:r>
          </a:p>
        </p:txBody>
      </p:sp>
      <p:sp>
        <p:nvSpPr>
          <p:cNvPr id="130" name="TextBox 129">
            <a:extLst>
              <a:ext uri="{FF2B5EF4-FFF2-40B4-BE49-F238E27FC236}">
                <a16:creationId xmlns:a16="http://schemas.microsoft.com/office/drawing/2014/main" id="{EEAB39B8-C533-08F6-7E43-BDBCE56D77E9}"/>
              </a:ext>
            </a:extLst>
          </p:cNvPr>
          <p:cNvSpPr txBox="1"/>
          <p:nvPr/>
        </p:nvSpPr>
        <p:spPr>
          <a:xfrm>
            <a:off x="6892850" y="2429625"/>
            <a:ext cx="859531" cy="430887"/>
          </a:xfrm>
          <a:prstGeom prst="rect">
            <a:avLst/>
          </a:prstGeom>
          <a:noFill/>
        </p:spPr>
        <p:txBody>
          <a:bodyPr wrap="none" rtlCol="0">
            <a:spAutoFit/>
          </a:bodyPr>
          <a:lstStyle/>
          <a:p>
            <a:pPr defTabSz="914400">
              <a:defRPr/>
            </a:pPr>
            <a:r>
              <a:rPr lang="en-US" sz="2200" b="1" dirty="0">
                <a:solidFill>
                  <a:prstClr val="white">
                    <a:lumMod val="95000"/>
                  </a:prstClr>
                </a:solidFill>
                <a:latin typeface="Arial" panose="020B0604020202020204" pitchFamily="34" charset="0"/>
                <a:cs typeface="Arial" panose="020B0604020202020204" pitchFamily="34" charset="0"/>
              </a:rPr>
              <a:t>FY27</a:t>
            </a:r>
          </a:p>
        </p:txBody>
      </p:sp>
      <p:sp>
        <p:nvSpPr>
          <p:cNvPr id="131" name="TextBox 130">
            <a:extLst>
              <a:ext uri="{FF2B5EF4-FFF2-40B4-BE49-F238E27FC236}">
                <a16:creationId xmlns:a16="http://schemas.microsoft.com/office/drawing/2014/main" id="{3CFF9A14-4A4F-216C-FD6B-8A30676BD82D}"/>
              </a:ext>
            </a:extLst>
          </p:cNvPr>
          <p:cNvSpPr txBox="1"/>
          <p:nvPr/>
        </p:nvSpPr>
        <p:spPr>
          <a:xfrm>
            <a:off x="7968729" y="2429624"/>
            <a:ext cx="859531" cy="430887"/>
          </a:xfrm>
          <a:prstGeom prst="rect">
            <a:avLst/>
          </a:prstGeom>
          <a:noFill/>
        </p:spPr>
        <p:txBody>
          <a:bodyPr wrap="none" rtlCol="0">
            <a:spAutoFit/>
          </a:bodyPr>
          <a:lstStyle/>
          <a:p>
            <a:pPr defTabSz="914400">
              <a:defRPr/>
            </a:pPr>
            <a:r>
              <a:rPr lang="en-US" sz="2200" b="1" dirty="0">
                <a:solidFill>
                  <a:prstClr val="white">
                    <a:lumMod val="95000"/>
                  </a:prstClr>
                </a:solidFill>
                <a:latin typeface="Arial" panose="020B0604020202020204" pitchFamily="34" charset="0"/>
                <a:cs typeface="Arial" panose="020B0604020202020204" pitchFamily="34" charset="0"/>
              </a:rPr>
              <a:t>FY28</a:t>
            </a:r>
          </a:p>
        </p:txBody>
      </p:sp>
      <p:sp>
        <p:nvSpPr>
          <p:cNvPr id="132" name="TextBox 131">
            <a:extLst>
              <a:ext uri="{FF2B5EF4-FFF2-40B4-BE49-F238E27FC236}">
                <a16:creationId xmlns:a16="http://schemas.microsoft.com/office/drawing/2014/main" id="{7DEE3A3A-A410-CD2D-96D4-75DD4539B832}"/>
              </a:ext>
            </a:extLst>
          </p:cNvPr>
          <p:cNvSpPr txBox="1"/>
          <p:nvPr/>
        </p:nvSpPr>
        <p:spPr>
          <a:xfrm>
            <a:off x="9025839" y="2437321"/>
            <a:ext cx="859531" cy="430887"/>
          </a:xfrm>
          <a:prstGeom prst="rect">
            <a:avLst/>
          </a:prstGeom>
          <a:noFill/>
        </p:spPr>
        <p:txBody>
          <a:bodyPr wrap="none" rtlCol="0">
            <a:spAutoFit/>
          </a:bodyPr>
          <a:lstStyle/>
          <a:p>
            <a:pPr defTabSz="914400">
              <a:defRPr/>
            </a:pPr>
            <a:r>
              <a:rPr lang="en-US" sz="2200" b="1" dirty="0">
                <a:solidFill>
                  <a:prstClr val="white">
                    <a:lumMod val="95000"/>
                  </a:prstClr>
                </a:solidFill>
                <a:latin typeface="Arial" panose="020B0604020202020204" pitchFamily="34" charset="0"/>
                <a:cs typeface="Arial" panose="020B0604020202020204" pitchFamily="34" charset="0"/>
              </a:rPr>
              <a:t>FY29</a:t>
            </a:r>
          </a:p>
        </p:txBody>
      </p:sp>
      <p:sp>
        <p:nvSpPr>
          <p:cNvPr id="133" name="TextBox 132">
            <a:extLst>
              <a:ext uri="{FF2B5EF4-FFF2-40B4-BE49-F238E27FC236}">
                <a16:creationId xmlns:a16="http://schemas.microsoft.com/office/drawing/2014/main" id="{B8897351-0D0E-BE94-47C9-7E7652A174B4}"/>
              </a:ext>
            </a:extLst>
          </p:cNvPr>
          <p:cNvSpPr txBox="1"/>
          <p:nvPr/>
        </p:nvSpPr>
        <p:spPr>
          <a:xfrm>
            <a:off x="10099465" y="2450510"/>
            <a:ext cx="859531" cy="430887"/>
          </a:xfrm>
          <a:prstGeom prst="rect">
            <a:avLst/>
          </a:prstGeom>
          <a:noFill/>
        </p:spPr>
        <p:txBody>
          <a:bodyPr wrap="none" rtlCol="0">
            <a:spAutoFit/>
          </a:bodyPr>
          <a:lstStyle/>
          <a:p>
            <a:pPr defTabSz="914400">
              <a:defRPr/>
            </a:pPr>
            <a:r>
              <a:rPr lang="en-US" sz="2200" b="1">
                <a:solidFill>
                  <a:srgbClr val="C00000"/>
                </a:solidFill>
                <a:latin typeface="Arial" panose="020B0604020202020204" pitchFamily="34" charset="0"/>
                <a:cs typeface="Arial" panose="020B0604020202020204" pitchFamily="34" charset="0"/>
              </a:rPr>
              <a:t>FY30</a:t>
            </a:r>
          </a:p>
        </p:txBody>
      </p:sp>
      <p:cxnSp>
        <p:nvCxnSpPr>
          <p:cNvPr id="135" name="Straight Connector 134">
            <a:extLst>
              <a:ext uri="{FF2B5EF4-FFF2-40B4-BE49-F238E27FC236}">
                <a16:creationId xmlns:a16="http://schemas.microsoft.com/office/drawing/2014/main" id="{383FFFFE-ED1F-6A87-D546-856F1739E077}"/>
              </a:ext>
            </a:extLst>
          </p:cNvPr>
          <p:cNvCxnSpPr>
            <a:cxnSpLocks/>
            <a:stCxn id="116" idx="2"/>
            <a:endCxn id="116" idx="2"/>
          </p:cNvCxnSpPr>
          <p:nvPr/>
        </p:nvCxnSpPr>
        <p:spPr>
          <a:xfrm>
            <a:off x="1738983" y="305143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741BD09-99FF-6829-FC21-AE644907C7FE}"/>
              </a:ext>
            </a:extLst>
          </p:cNvPr>
          <p:cNvCxnSpPr>
            <a:cxnSpLocks/>
          </p:cNvCxnSpPr>
          <p:nvPr/>
        </p:nvCxnSpPr>
        <p:spPr>
          <a:xfrm>
            <a:off x="1562919" y="2849052"/>
            <a:ext cx="24422" cy="190749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59BFABA-B739-6F1F-6DCD-3C53FA4B87BA}"/>
              </a:ext>
            </a:extLst>
          </p:cNvPr>
          <p:cNvCxnSpPr>
            <a:cxnSpLocks/>
          </p:cNvCxnSpPr>
          <p:nvPr/>
        </p:nvCxnSpPr>
        <p:spPr>
          <a:xfrm>
            <a:off x="4043818" y="2930181"/>
            <a:ext cx="0" cy="16336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ABE7CF77-8050-7AB6-B675-90675C6A7C63}"/>
              </a:ext>
            </a:extLst>
          </p:cNvPr>
          <p:cNvSpPr txBox="1"/>
          <p:nvPr/>
        </p:nvSpPr>
        <p:spPr>
          <a:xfrm>
            <a:off x="5268210" y="3170373"/>
            <a:ext cx="5147508" cy="1677382"/>
          </a:xfrm>
          <a:prstGeom prst="rect">
            <a:avLst/>
          </a:prstGeom>
          <a:noFill/>
        </p:spPr>
        <p:txBody>
          <a:bodyPr wrap="square" lIns="91440" tIns="45720" rIns="91440" bIns="45720" rtlCol="0" anchor="t">
            <a:spAutoFit/>
          </a:bodyPr>
          <a:lstStyle/>
          <a:p>
            <a:pPr algn="ctr" defTabSz="914400">
              <a:defRPr/>
            </a:pPr>
            <a:r>
              <a:rPr lang="en-US" sz="2000" b="1" dirty="0">
                <a:solidFill>
                  <a:srgbClr val="C00000"/>
                </a:solidFill>
                <a:latin typeface="Arial"/>
                <a:cs typeface="Arial"/>
              </a:rPr>
              <a:t>Continuously Energizing</a:t>
            </a:r>
          </a:p>
          <a:p>
            <a:pPr algn="ctr" defTabSz="914400">
              <a:defRPr/>
            </a:pPr>
            <a:r>
              <a:rPr lang="en-US" sz="2000" b="1" dirty="0">
                <a:solidFill>
                  <a:srgbClr val="C00000"/>
                </a:solidFill>
                <a:latin typeface="Arial"/>
                <a:cs typeface="Arial"/>
              </a:rPr>
              <a:t>Our Communities</a:t>
            </a:r>
          </a:p>
          <a:p>
            <a:pPr algn="ctr" defTabSz="914400">
              <a:defRPr/>
            </a:pPr>
            <a:endParaRPr lang="en-US" sz="700" b="1" dirty="0">
              <a:solidFill>
                <a:prstClr val="black"/>
              </a:solidFill>
              <a:latin typeface="Arial" panose="020B0604020202020204" pitchFamily="34" charset="0"/>
              <a:cs typeface="Arial" panose="020B0604020202020204" pitchFamily="34" charset="0"/>
            </a:endParaRPr>
          </a:p>
          <a:p>
            <a:pPr algn="ctr" defTabSz="914400">
              <a:defRPr/>
            </a:pPr>
            <a:r>
              <a:rPr lang="en-US" sz="1300" dirty="0">
                <a:solidFill>
                  <a:prstClr val="black"/>
                </a:solidFill>
                <a:latin typeface="Arial"/>
                <a:cs typeface="Arial"/>
              </a:rPr>
              <a:t>Cultivating donors with strategic solicitations</a:t>
            </a:r>
            <a:endParaRPr lang="en-US" sz="1300" dirty="0">
              <a:solidFill>
                <a:prstClr val="black"/>
              </a:solidFill>
              <a:latin typeface="Arial" panose="020B0604020202020204" pitchFamily="34" charset="0"/>
              <a:cs typeface="Arial" panose="020B0604020202020204" pitchFamily="34" charset="0"/>
            </a:endParaRPr>
          </a:p>
          <a:p>
            <a:pPr algn="ctr" defTabSz="914400">
              <a:defRPr/>
            </a:pPr>
            <a:r>
              <a:rPr lang="en-US" sz="1300" dirty="0">
                <a:solidFill>
                  <a:prstClr val="black"/>
                </a:solidFill>
                <a:latin typeface="Arial"/>
                <a:cs typeface="Arial"/>
              </a:rPr>
              <a:t>Celebrating Campaign donors</a:t>
            </a:r>
          </a:p>
          <a:p>
            <a:pPr algn="ctr" defTabSz="914400">
              <a:defRPr/>
            </a:pPr>
            <a:r>
              <a:rPr lang="en-US" sz="1300" dirty="0">
                <a:solidFill>
                  <a:prstClr val="black"/>
                </a:solidFill>
                <a:latin typeface="Arial"/>
                <a:cs typeface="Arial"/>
              </a:rPr>
              <a:t>Fueling the external MarCom plan</a:t>
            </a:r>
          </a:p>
          <a:p>
            <a:pPr algn="ctr" defTabSz="914400">
              <a:defRPr/>
            </a:pPr>
            <a:r>
              <a:rPr lang="en-US" sz="1300" dirty="0">
                <a:solidFill>
                  <a:prstClr val="black"/>
                </a:solidFill>
                <a:latin typeface="Arial"/>
                <a:cs typeface="Arial"/>
              </a:rPr>
              <a:t>Monitoring and sharing progress to goal</a:t>
            </a:r>
            <a:endParaRPr lang="en-US" sz="1300" b="1" dirty="0">
              <a:solidFill>
                <a:prstClr val="black"/>
              </a:solidFill>
              <a:latin typeface="Arial"/>
              <a:cs typeface="Arial"/>
            </a:endParaRPr>
          </a:p>
        </p:txBody>
      </p:sp>
      <p:cxnSp>
        <p:nvCxnSpPr>
          <p:cNvPr id="147" name="Straight Connector 146">
            <a:extLst>
              <a:ext uri="{FF2B5EF4-FFF2-40B4-BE49-F238E27FC236}">
                <a16:creationId xmlns:a16="http://schemas.microsoft.com/office/drawing/2014/main" id="{E5FDB93A-61DB-4BE0-E22F-D061201ACE59}"/>
              </a:ext>
            </a:extLst>
          </p:cNvPr>
          <p:cNvCxnSpPr>
            <a:cxnSpLocks/>
          </p:cNvCxnSpPr>
          <p:nvPr/>
        </p:nvCxnSpPr>
        <p:spPr>
          <a:xfrm>
            <a:off x="2913522" y="3051438"/>
            <a:ext cx="0" cy="31325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5125170-0DD7-7C6F-6FF1-27F2C2E13BD9}"/>
              </a:ext>
            </a:extLst>
          </p:cNvPr>
          <p:cNvCxnSpPr>
            <a:cxnSpLocks/>
          </p:cNvCxnSpPr>
          <p:nvPr/>
        </p:nvCxnSpPr>
        <p:spPr>
          <a:xfrm>
            <a:off x="5344921" y="3010665"/>
            <a:ext cx="0" cy="313253"/>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433CBFE8-9EB1-D05B-9E1E-8102AE113434}"/>
              </a:ext>
            </a:extLst>
          </p:cNvPr>
          <p:cNvSpPr/>
          <p:nvPr/>
        </p:nvSpPr>
        <p:spPr>
          <a:xfrm>
            <a:off x="2854862" y="3290406"/>
            <a:ext cx="117320" cy="11732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sp>
        <p:nvSpPr>
          <p:cNvPr id="151" name="Oval 150">
            <a:extLst>
              <a:ext uri="{FF2B5EF4-FFF2-40B4-BE49-F238E27FC236}">
                <a16:creationId xmlns:a16="http://schemas.microsoft.com/office/drawing/2014/main" id="{73EB7DF6-5A52-1E74-8B09-956A3FDB4E86}"/>
              </a:ext>
            </a:extLst>
          </p:cNvPr>
          <p:cNvSpPr/>
          <p:nvPr/>
        </p:nvSpPr>
        <p:spPr>
          <a:xfrm>
            <a:off x="1528681" y="4679399"/>
            <a:ext cx="117320" cy="11732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sp>
        <p:nvSpPr>
          <p:cNvPr id="152" name="Oval 151">
            <a:extLst>
              <a:ext uri="{FF2B5EF4-FFF2-40B4-BE49-F238E27FC236}">
                <a16:creationId xmlns:a16="http://schemas.microsoft.com/office/drawing/2014/main" id="{7F71DF07-C9C6-F3B7-7A84-CD20D6AE31B3}"/>
              </a:ext>
            </a:extLst>
          </p:cNvPr>
          <p:cNvSpPr/>
          <p:nvPr/>
        </p:nvSpPr>
        <p:spPr>
          <a:xfrm>
            <a:off x="5294271" y="3314273"/>
            <a:ext cx="117320" cy="11732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sp>
        <p:nvSpPr>
          <p:cNvPr id="153" name="Oval 152">
            <a:extLst>
              <a:ext uri="{FF2B5EF4-FFF2-40B4-BE49-F238E27FC236}">
                <a16:creationId xmlns:a16="http://schemas.microsoft.com/office/drawing/2014/main" id="{76A50665-E9D2-C4B1-B84D-0F3ACA8A54A1}"/>
              </a:ext>
            </a:extLst>
          </p:cNvPr>
          <p:cNvSpPr/>
          <p:nvPr/>
        </p:nvSpPr>
        <p:spPr>
          <a:xfrm>
            <a:off x="3979722" y="4546776"/>
            <a:ext cx="117320" cy="11732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cxnSp>
        <p:nvCxnSpPr>
          <p:cNvPr id="156" name="Straight Connector 155">
            <a:extLst>
              <a:ext uri="{FF2B5EF4-FFF2-40B4-BE49-F238E27FC236}">
                <a16:creationId xmlns:a16="http://schemas.microsoft.com/office/drawing/2014/main" id="{CC2133AD-7777-4C64-A33C-26D40C9FAA77}"/>
              </a:ext>
            </a:extLst>
          </p:cNvPr>
          <p:cNvCxnSpPr>
            <a:cxnSpLocks/>
          </p:cNvCxnSpPr>
          <p:nvPr/>
        </p:nvCxnSpPr>
        <p:spPr>
          <a:xfrm>
            <a:off x="5704791" y="3060166"/>
            <a:ext cx="0" cy="3276642"/>
          </a:xfrm>
          <a:prstGeom prst="line">
            <a:avLst/>
          </a:prstGeom>
          <a:ln w="571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4648D3F-3E17-6DBE-ACED-6B345C812A76}"/>
              </a:ext>
            </a:extLst>
          </p:cNvPr>
          <p:cNvSpPr/>
          <p:nvPr/>
        </p:nvSpPr>
        <p:spPr>
          <a:xfrm>
            <a:off x="9741305" y="3121307"/>
            <a:ext cx="1217684" cy="40522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r>
              <a:rPr lang="en-US" sz="1000" b="1">
                <a:solidFill>
                  <a:srgbClr val="C00000"/>
                </a:solidFill>
                <a:latin typeface="Arial" panose="020B0604020202020204" pitchFamily="34" charset="0"/>
                <a:cs typeface="Arial" panose="020B0604020202020204" pitchFamily="34" charset="0"/>
              </a:rPr>
              <a:t>EXTENSION or TRANSITION</a:t>
            </a:r>
          </a:p>
        </p:txBody>
      </p:sp>
      <p:sp>
        <p:nvSpPr>
          <p:cNvPr id="3" name="TextBox 2">
            <a:extLst>
              <a:ext uri="{FF2B5EF4-FFF2-40B4-BE49-F238E27FC236}">
                <a16:creationId xmlns:a16="http://schemas.microsoft.com/office/drawing/2014/main" id="{63CBDFF0-2ECB-79B2-7FB9-6EF503FFA612}"/>
              </a:ext>
            </a:extLst>
          </p:cNvPr>
          <p:cNvSpPr txBox="1"/>
          <p:nvPr/>
        </p:nvSpPr>
        <p:spPr>
          <a:xfrm>
            <a:off x="2410659" y="4664100"/>
            <a:ext cx="3171793" cy="1785104"/>
          </a:xfrm>
          <a:prstGeom prst="rect">
            <a:avLst/>
          </a:prstGeom>
          <a:noFill/>
          <a:ln w="28575">
            <a:noFill/>
          </a:ln>
        </p:spPr>
        <p:txBody>
          <a:bodyPr wrap="square" lIns="91440" tIns="45720" rIns="91440" bIns="45720" rtlCol="0" anchor="t">
            <a:spAutoFit/>
          </a:bodyPr>
          <a:lstStyle/>
          <a:p>
            <a:pPr marL="174625" indent="-174625">
              <a:buFont typeface="Arial"/>
              <a:buChar char="•"/>
            </a:pPr>
            <a:r>
              <a:rPr lang="en-US" sz="1100" b="1" dirty="0">
                <a:solidFill>
                  <a:schemeClr val="bg1">
                    <a:lumMod val="65000"/>
                  </a:schemeClr>
                </a:solidFill>
                <a:latin typeface="Arial"/>
                <a:cs typeface="Arial"/>
              </a:rPr>
              <a:t>Prospect research / Gift Table</a:t>
            </a:r>
            <a:endParaRPr lang="en-US" sz="1100" b="1" dirty="0">
              <a:solidFill>
                <a:schemeClr val="bg1">
                  <a:lumMod val="65000"/>
                </a:schemeClr>
              </a:solidFill>
              <a:latin typeface="Arial" panose="020B0604020202020204" pitchFamily="34" charset="0"/>
              <a:cs typeface="Arial" panose="020B0604020202020204" pitchFamily="34" charset="0"/>
            </a:endParaRPr>
          </a:p>
          <a:p>
            <a:pPr marL="174625" indent="-174625">
              <a:buFont typeface="Arial"/>
              <a:buChar char="•"/>
            </a:pPr>
            <a:r>
              <a:rPr lang="en-US" sz="1100" b="1" dirty="0">
                <a:solidFill>
                  <a:schemeClr val="bg1">
                    <a:lumMod val="65000"/>
                  </a:schemeClr>
                </a:solidFill>
                <a:latin typeface="Arial"/>
                <a:cs typeface="Arial"/>
              </a:rPr>
              <a:t>Case refinement with internal stakeholders</a:t>
            </a:r>
          </a:p>
          <a:p>
            <a:pPr marL="174625" indent="-174625">
              <a:buFont typeface="Arial"/>
              <a:buChar char="•"/>
            </a:pPr>
            <a:r>
              <a:rPr lang="en-US" sz="1100" b="1" dirty="0">
                <a:solidFill>
                  <a:schemeClr val="bg1">
                    <a:lumMod val="65000"/>
                  </a:schemeClr>
                </a:solidFill>
                <a:latin typeface="Arial"/>
                <a:cs typeface="Arial"/>
              </a:rPr>
              <a:t>Marquee project and unit case for support development</a:t>
            </a:r>
            <a:endParaRPr lang="en-US" sz="1100" b="1" dirty="0">
              <a:solidFill>
                <a:schemeClr val="bg1">
                  <a:lumMod val="65000"/>
                </a:schemeClr>
              </a:solidFill>
              <a:latin typeface="Arial" panose="020B0604020202020204" pitchFamily="34" charset="0"/>
              <a:cs typeface="Arial" panose="020B0604020202020204" pitchFamily="34" charset="0"/>
            </a:endParaRPr>
          </a:p>
          <a:p>
            <a:pPr marL="174625" indent="-174625">
              <a:buFont typeface="Arial"/>
              <a:buChar char="•"/>
            </a:pPr>
            <a:r>
              <a:rPr lang="en-US" sz="1100" b="1" dirty="0">
                <a:solidFill>
                  <a:schemeClr val="bg1">
                    <a:lumMod val="65000"/>
                  </a:schemeClr>
                </a:solidFill>
                <a:latin typeface="Arial"/>
                <a:cs typeface="Arial"/>
              </a:rPr>
              <a:t>Campaign Cabinet named</a:t>
            </a:r>
            <a:endParaRPr lang="en-US" sz="1100" dirty="0">
              <a:solidFill>
                <a:schemeClr val="bg1">
                  <a:lumMod val="65000"/>
                </a:schemeClr>
              </a:solidFill>
              <a:latin typeface="Arial"/>
              <a:cs typeface="Arial"/>
            </a:endParaRPr>
          </a:p>
          <a:p>
            <a:pPr marL="174625" indent="-174625">
              <a:buFont typeface="Arial"/>
              <a:buChar char="•"/>
            </a:pPr>
            <a:r>
              <a:rPr lang="en-US" sz="1100" b="1" dirty="0">
                <a:solidFill>
                  <a:schemeClr val="bg1">
                    <a:lumMod val="65000"/>
                  </a:schemeClr>
                </a:solidFill>
                <a:latin typeface="Arial"/>
                <a:cs typeface="Arial"/>
              </a:rPr>
              <a:t>Campaign anthem developed and revealed</a:t>
            </a:r>
            <a:endParaRPr lang="en-US" sz="1100" dirty="0">
              <a:solidFill>
                <a:schemeClr val="bg1">
                  <a:lumMod val="65000"/>
                </a:schemeClr>
              </a:solidFill>
              <a:latin typeface="Arial"/>
              <a:cs typeface="Arial"/>
            </a:endParaRPr>
          </a:p>
          <a:p>
            <a:pPr marL="174625" indent="-174625">
              <a:buFont typeface="Arial"/>
              <a:buChar char="•"/>
            </a:pPr>
            <a:r>
              <a:rPr lang="en-US" sz="1100" b="1" dirty="0">
                <a:solidFill>
                  <a:schemeClr val="bg1">
                    <a:lumMod val="65000"/>
                  </a:schemeClr>
                </a:solidFill>
                <a:latin typeface="Arial"/>
                <a:cs typeface="Arial"/>
              </a:rPr>
              <a:t>Cultivation of key / lead donors begins in earnest</a:t>
            </a:r>
            <a:endParaRPr lang="en-US" sz="1100" dirty="0">
              <a:solidFill>
                <a:schemeClr val="bg1">
                  <a:lumMod val="65000"/>
                </a:schemeClr>
              </a:solidFill>
              <a:latin typeface="Arial"/>
              <a:cs typeface="Arial"/>
            </a:endParaRPr>
          </a:p>
        </p:txBody>
      </p:sp>
      <p:sp>
        <p:nvSpPr>
          <p:cNvPr id="4" name="TextBox 3">
            <a:extLst>
              <a:ext uri="{FF2B5EF4-FFF2-40B4-BE49-F238E27FC236}">
                <a16:creationId xmlns:a16="http://schemas.microsoft.com/office/drawing/2014/main" id="{548E0314-8BFF-8A53-8365-B36AE6ECBF09}"/>
              </a:ext>
            </a:extLst>
          </p:cNvPr>
          <p:cNvSpPr txBox="1"/>
          <p:nvPr/>
        </p:nvSpPr>
        <p:spPr>
          <a:xfrm>
            <a:off x="5945860" y="4908590"/>
            <a:ext cx="3354810" cy="692497"/>
          </a:xfrm>
          <a:prstGeom prst="rect">
            <a:avLst/>
          </a:prstGeom>
          <a:noFill/>
        </p:spPr>
        <p:txBody>
          <a:bodyPr wrap="square" lIns="91440" tIns="45720" rIns="91440" bIns="45720" rtlCol="0" anchor="t">
            <a:spAutoFit/>
          </a:bodyPr>
          <a:lstStyle/>
          <a:p>
            <a:pPr algn="ctr" defTabSz="914400">
              <a:defRPr/>
            </a:pPr>
            <a:endParaRPr lang="en-US" sz="700" b="1" u="sng" dirty="0">
              <a:latin typeface="Arial" panose="020B0604020202020204" pitchFamily="34" charset="0"/>
              <a:cs typeface="Arial" panose="020B0604020202020204" pitchFamily="34" charset="0"/>
            </a:endParaRPr>
          </a:p>
          <a:p>
            <a:pPr algn="r" defTabSz="914400">
              <a:defRPr/>
            </a:pPr>
            <a:r>
              <a:rPr lang="en-US" sz="1600" b="1" dirty="0">
                <a:latin typeface="Arial"/>
                <a:cs typeface="Arial"/>
              </a:rPr>
              <a:t>Campaign Fundraising Activity</a:t>
            </a:r>
          </a:p>
          <a:p>
            <a:pPr algn="r" defTabSz="914400">
              <a:defRPr/>
            </a:pPr>
            <a:r>
              <a:rPr lang="en-US" sz="1600" dirty="0">
                <a:latin typeface="Arial"/>
                <a:cs typeface="Arial"/>
              </a:rPr>
              <a:t>Through 6/5/2025</a:t>
            </a:r>
          </a:p>
        </p:txBody>
      </p:sp>
      <p:sp>
        <p:nvSpPr>
          <p:cNvPr id="7" name="Rectangle 6">
            <a:extLst>
              <a:ext uri="{FF2B5EF4-FFF2-40B4-BE49-F238E27FC236}">
                <a16:creationId xmlns:a16="http://schemas.microsoft.com/office/drawing/2014/main" id="{B383E466-DA30-B11F-270A-184F6FF44F5A}"/>
              </a:ext>
            </a:extLst>
          </p:cNvPr>
          <p:cNvSpPr/>
          <p:nvPr/>
        </p:nvSpPr>
        <p:spPr>
          <a:xfrm>
            <a:off x="0" y="0"/>
            <a:ext cx="12192000" cy="159524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0FA1CCA-548D-BBA4-CDFD-5B4A031DFF53}"/>
              </a:ext>
            </a:extLst>
          </p:cNvPr>
          <p:cNvSpPr txBox="1">
            <a:spLocks/>
          </p:cNvSpPr>
          <p:nvPr/>
        </p:nvSpPr>
        <p:spPr>
          <a:xfrm>
            <a:off x="715250" y="415975"/>
            <a:ext cx="10515600" cy="840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latin typeface="Arial"/>
                <a:cs typeface="Arial"/>
              </a:rPr>
              <a:t>Campaign Timeline</a:t>
            </a:r>
          </a:p>
        </p:txBody>
      </p:sp>
      <p:sp>
        <p:nvSpPr>
          <p:cNvPr id="6" name="TextBox 5">
            <a:extLst>
              <a:ext uri="{FF2B5EF4-FFF2-40B4-BE49-F238E27FC236}">
                <a16:creationId xmlns:a16="http://schemas.microsoft.com/office/drawing/2014/main" id="{3600DF1C-9E06-83B6-277D-9B64C98E0022}"/>
              </a:ext>
            </a:extLst>
          </p:cNvPr>
          <p:cNvSpPr txBox="1"/>
          <p:nvPr/>
        </p:nvSpPr>
        <p:spPr>
          <a:xfrm>
            <a:off x="9106025" y="4864987"/>
            <a:ext cx="2241520" cy="723275"/>
          </a:xfrm>
          <a:prstGeom prst="rect">
            <a:avLst/>
          </a:prstGeom>
          <a:noFill/>
        </p:spPr>
        <p:txBody>
          <a:bodyPr wrap="square" lIns="91440" tIns="45720" rIns="91440" bIns="45720" rtlCol="0" anchor="t">
            <a:spAutoFit/>
          </a:bodyPr>
          <a:lstStyle/>
          <a:p>
            <a:pPr algn="ctr" defTabSz="914400">
              <a:defRPr/>
            </a:pPr>
            <a:endParaRPr lang="en-US" sz="700" b="1" u="sng" dirty="0">
              <a:latin typeface="Arial" panose="020B0604020202020204" pitchFamily="34" charset="0"/>
              <a:cs typeface="Arial" panose="020B0604020202020204" pitchFamily="34" charset="0"/>
            </a:endParaRPr>
          </a:p>
          <a:p>
            <a:pPr algn="ctr" defTabSz="914400">
              <a:defRPr/>
            </a:pPr>
            <a:r>
              <a:rPr lang="en-US" sz="3400" b="1" dirty="0">
                <a:latin typeface="Arial"/>
                <a:cs typeface="Arial"/>
              </a:rPr>
              <a:t>$164.5M</a:t>
            </a:r>
          </a:p>
        </p:txBody>
      </p:sp>
      <p:sp>
        <p:nvSpPr>
          <p:cNvPr id="11" name="Rectangle 10">
            <a:extLst>
              <a:ext uri="{FF2B5EF4-FFF2-40B4-BE49-F238E27FC236}">
                <a16:creationId xmlns:a16="http://schemas.microsoft.com/office/drawing/2014/main" id="{D1618BC7-0F60-5BD0-FB45-D7E266F105FF}"/>
              </a:ext>
            </a:extLst>
          </p:cNvPr>
          <p:cNvSpPr/>
          <p:nvPr/>
        </p:nvSpPr>
        <p:spPr>
          <a:xfrm>
            <a:off x="1221139" y="2009553"/>
            <a:ext cx="1006378" cy="250348"/>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$37.2M</a:t>
            </a:r>
          </a:p>
        </p:txBody>
      </p:sp>
      <p:sp>
        <p:nvSpPr>
          <p:cNvPr id="12" name="Rectangle 11">
            <a:extLst>
              <a:ext uri="{FF2B5EF4-FFF2-40B4-BE49-F238E27FC236}">
                <a16:creationId xmlns:a16="http://schemas.microsoft.com/office/drawing/2014/main" id="{744E081F-33C8-22F9-A4EA-100C41885CEE}"/>
              </a:ext>
            </a:extLst>
          </p:cNvPr>
          <p:cNvSpPr/>
          <p:nvPr/>
        </p:nvSpPr>
        <p:spPr>
          <a:xfrm>
            <a:off x="2310170" y="2012852"/>
            <a:ext cx="1006378" cy="250348"/>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$78.6M</a:t>
            </a:r>
          </a:p>
        </p:txBody>
      </p:sp>
      <p:sp>
        <p:nvSpPr>
          <p:cNvPr id="13" name="Rectangle 12">
            <a:extLst>
              <a:ext uri="{FF2B5EF4-FFF2-40B4-BE49-F238E27FC236}">
                <a16:creationId xmlns:a16="http://schemas.microsoft.com/office/drawing/2014/main" id="{3525EE4C-7E1A-DE58-FE84-9B8BC839F155}"/>
              </a:ext>
            </a:extLst>
          </p:cNvPr>
          <p:cNvSpPr/>
          <p:nvPr/>
        </p:nvSpPr>
        <p:spPr>
          <a:xfrm>
            <a:off x="3392889" y="2016016"/>
            <a:ext cx="1006378" cy="250348"/>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$104.5M</a:t>
            </a:r>
          </a:p>
        </p:txBody>
      </p:sp>
      <p:sp>
        <p:nvSpPr>
          <p:cNvPr id="14" name="Rectangle 13">
            <a:extLst>
              <a:ext uri="{FF2B5EF4-FFF2-40B4-BE49-F238E27FC236}">
                <a16:creationId xmlns:a16="http://schemas.microsoft.com/office/drawing/2014/main" id="{6A3DE93C-2594-A4AD-0094-1A0EA66682E4}"/>
              </a:ext>
            </a:extLst>
          </p:cNvPr>
          <p:cNvSpPr/>
          <p:nvPr/>
        </p:nvSpPr>
        <p:spPr>
          <a:xfrm>
            <a:off x="173435" y="2009553"/>
            <a:ext cx="1006378" cy="250348"/>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tx1"/>
                </a:solidFill>
                <a:latin typeface="Arial" panose="020B0604020202020204" pitchFamily="34" charset="0"/>
                <a:cs typeface="Arial" panose="020B0604020202020204" pitchFamily="34" charset="0"/>
              </a:rPr>
              <a:t>February #s</a:t>
            </a:r>
          </a:p>
        </p:txBody>
      </p:sp>
      <p:sp>
        <p:nvSpPr>
          <p:cNvPr id="16" name="Rectangle 15">
            <a:extLst>
              <a:ext uri="{FF2B5EF4-FFF2-40B4-BE49-F238E27FC236}">
                <a16:creationId xmlns:a16="http://schemas.microsoft.com/office/drawing/2014/main" id="{9D684A40-88B1-01F2-2FA1-32AFA6DB6D90}"/>
              </a:ext>
            </a:extLst>
          </p:cNvPr>
          <p:cNvSpPr/>
          <p:nvPr/>
        </p:nvSpPr>
        <p:spPr>
          <a:xfrm>
            <a:off x="5903978" y="5760051"/>
            <a:ext cx="5393213" cy="76906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554F2CA-D3E2-DF99-3068-7C8B49286C69}"/>
              </a:ext>
            </a:extLst>
          </p:cNvPr>
          <p:cNvSpPr/>
          <p:nvPr/>
        </p:nvSpPr>
        <p:spPr>
          <a:xfrm>
            <a:off x="9300670" y="5849820"/>
            <a:ext cx="1871189" cy="600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0E6FB7C-994C-0A21-FBA4-133DDD614D02}"/>
              </a:ext>
            </a:extLst>
          </p:cNvPr>
          <p:cNvSpPr txBox="1"/>
          <p:nvPr/>
        </p:nvSpPr>
        <p:spPr>
          <a:xfrm>
            <a:off x="5914946" y="5836653"/>
            <a:ext cx="3354810" cy="446276"/>
          </a:xfrm>
          <a:prstGeom prst="rect">
            <a:avLst/>
          </a:prstGeom>
          <a:noFill/>
        </p:spPr>
        <p:txBody>
          <a:bodyPr wrap="square" lIns="91440" tIns="45720" rIns="91440" bIns="45720" rtlCol="0" anchor="t">
            <a:spAutoFit/>
          </a:bodyPr>
          <a:lstStyle/>
          <a:p>
            <a:pPr algn="ctr" defTabSz="914400">
              <a:defRPr/>
            </a:pPr>
            <a:endParaRPr lang="en-US" sz="700" b="1" u="sng" dirty="0">
              <a:latin typeface="Arial" panose="020B0604020202020204" pitchFamily="34" charset="0"/>
              <a:cs typeface="Arial" panose="020B0604020202020204" pitchFamily="34" charset="0"/>
            </a:endParaRPr>
          </a:p>
          <a:p>
            <a:pPr algn="r" defTabSz="914400">
              <a:defRPr/>
            </a:pPr>
            <a:r>
              <a:rPr lang="en-US" sz="1600" b="1" dirty="0">
                <a:latin typeface="Arial"/>
                <a:cs typeface="Arial"/>
              </a:rPr>
              <a:t>Campaign Goal</a:t>
            </a:r>
          </a:p>
        </p:txBody>
      </p:sp>
      <p:sp>
        <p:nvSpPr>
          <p:cNvPr id="19" name="TextBox 18">
            <a:extLst>
              <a:ext uri="{FF2B5EF4-FFF2-40B4-BE49-F238E27FC236}">
                <a16:creationId xmlns:a16="http://schemas.microsoft.com/office/drawing/2014/main" id="{0B8B64C1-7545-DE5D-B63B-FE7998A67D70}"/>
              </a:ext>
            </a:extLst>
          </p:cNvPr>
          <p:cNvSpPr txBox="1"/>
          <p:nvPr/>
        </p:nvSpPr>
        <p:spPr>
          <a:xfrm>
            <a:off x="9106025" y="5719978"/>
            <a:ext cx="2241520" cy="723275"/>
          </a:xfrm>
          <a:prstGeom prst="rect">
            <a:avLst/>
          </a:prstGeom>
          <a:noFill/>
        </p:spPr>
        <p:txBody>
          <a:bodyPr wrap="square" lIns="91440" tIns="45720" rIns="91440" bIns="45720" rtlCol="0" anchor="t">
            <a:spAutoFit/>
          </a:bodyPr>
          <a:lstStyle/>
          <a:p>
            <a:pPr algn="ctr" defTabSz="914400">
              <a:defRPr/>
            </a:pPr>
            <a:endParaRPr lang="en-US" sz="700" b="1" u="sng" dirty="0">
              <a:latin typeface="Arial" panose="020B0604020202020204" pitchFamily="34" charset="0"/>
              <a:cs typeface="Arial" panose="020B0604020202020204" pitchFamily="34" charset="0"/>
            </a:endParaRPr>
          </a:p>
          <a:p>
            <a:pPr algn="ctr" defTabSz="914400">
              <a:defRPr/>
            </a:pPr>
            <a:r>
              <a:rPr lang="en-US" sz="3400" b="1" dirty="0">
                <a:latin typeface="Arial"/>
                <a:cs typeface="Arial"/>
              </a:rPr>
              <a:t>$300M</a:t>
            </a:r>
          </a:p>
        </p:txBody>
      </p:sp>
      <p:sp>
        <p:nvSpPr>
          <p:cNvPr id="15" name="Rectangle 14">
            <a:extLst>
              <a:ext uri="{FF2B5EF4-FFF2-40B4-BE49-F238E27FC236}">
                <a16:creationId xmlns:a16="http://schemas.microsoft.com/office/drawing/2014/main" id="{D65429B3-2EA7-D786-35CE-DAD5B2E8A81E}"/>
              </a:ext>
            </a:extLst>
          </p:cNvPr>
          <p:cNvSpPr/>
          <p:nvPr/>
        </p:nvSpPr>
        <p:spPr>
          <a:xfrm>
            <a:off x="4471934" y="2025635"/>
            <a:ext cx="1006378" cy="250348"/>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$164.5M</a:t>
            </a:r>
          </a:p>
        </p:txBody>
      </p:sp>
    </p:spTree>
    <p:extLst>
      <p:ext uri="{BB962C8B-B14F-4D97-AF65-F5344CB8AC3E}">
        <p14:creationId xmlns:p14="http://schemas.microsoft.com/office/powerpoint/2010/main" val="175733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F8852-66C7-021B-AA17-E5AE4EFF9D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B1ADB8-0525-FD64-0443-0E9608415760}"/>
              </a:ext>
            </a:extLst>
          </p:cNvPr>
          <p:cNvSpPr/>
          <p:nvPr/>
        </p:nvSpPr>
        <p:spPr>
          <a:xfrm>
            <a:off x="0" y="0"/>
            <a:ext cx="12192000" cy="159524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E7FC015-55BB-B99B-7145-120ABB6946FD}"/>
              </a:ext>
            </a:extLst>
          </p:cNvPr>
          <p:cNvSpPr txBox="1">
            <a:spLocks/>
          </p:cNvSpPr>
          <p:nvPr/>
        </p:nvSpPr>
        <p:spPr>
          <a:xfrm>
            <a:off x="838200" y="365125"/>
            <a:ext cx="10515600" cy="919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Campaign Launch Event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Saturday, June 14, 2025 / 2:30 – 5:00 pm – NIU Convocation Center</a:t>
            </a:r>
          </a:p>
        </p:txBody>
      </p:sp>
      <p:sp>
        <p:nvSpPr>
          <p:cNvPr id="16" name="TextBox 15">
            <a:extLst>
              <a:ext uri="{FF2B5EF4-FFF2-40B4-BE49-F238E27FC236}">
                <a16:creationId xmlns:a16="http://schemas.microsoft.com/office/drawing/2014/main" id="{5206D68B-0CEA-A311-768E-C7B656C4B890}"/>
              </a:ext>
            </a:extLst>
          </p:cNvPr>
          <p:cNvSpPr txBox="1"/>
          <p:nvPr/>
        </p:nvSpPr>
        <p:spPr>
          <a:xfrm>
            <a:off x="768744" y="1927875"/>
            <a:ext cx="11061306" cy="4647426"/>
          </a:xfrm>
          <a:prstGeom prst="rect">
            <a:avLst/>
          </a:prstGeom>
          <a:noFill/>
        </p:spPr>
        <p:txBody>
          <a:bodyPr wrap="square" rtlCol="0">
            <a:spAutoFit/>
          </a:bodyPr>
          <a:lstStyle/>
          <a:p>
            <a:pPr marL="0" marR="0" indent="0">
              <a:lnSpc>
                <a:spcPct val="107000"/>
              </a:lnSpc>
              <a:spcBef>
                <a:spcPts val="0"/>
              </a:spcBef>
              <a:spcAft>
                <a:spcPts val="800"/>
              </a:spcAft>
              <a:buNone/>
            </a:pPr>
            <a:r>
              <a:rPr lang="en-US" sz="2000" dirty="0">
                <a:solidFill>
                  <a:srgbClr val="000000"/>
                </a:solidFill>
                <a:effectLst/>
                <a:latin typeface="Arial" panose="020B0604020202020204" pitchFamily="34" charset="0"/>
                <a:ea typeface="Aptos" panose="020B0004020202020204" pitchFamily="34" charset="0"/>
              </a:rPr>
              <a:t>Our </a:t>
            </a:r>
            <a:r>
              <a:rPr lang="en-US" sz="2000" b="1" dirty="0">
                <a:solidFill>
                  <a:srgbClr val="000000"/>
                </a:solidFill>
                <a:effectLst/>
                <a:latin typeface="Arial" panose="020B0604020202020204" pitchFamily="34" charset="0"/>
                <a:ea typeface="Aptos" panose="020B0004020202020204" pitchFamily="34" charset="0"/>
              </a:rPr>
              <a:t>FORWARD: The Campaign for NIU </a:t>
            </a:r>
            <a:r>
              <a:rPr lang="en-US" sz="2000" dirty="0">
                <a:solidFill>
                  <a:srgbClr val="000000"/>
                </a:solidFill>
                <a:effectLst/>
                <a:latin typeface="Arial" panose="020B0604020202020204" pitchFamily="34" charset="0"/>
                <a:ea typeface="Aptos" panose="020B0004020202020204" pitchFamily="34" charset="0"/>
              </a:rPr>
              <a:t>launch event strategy:</a:t>
            </a:r>
          </a:p>
          <a:p>
            <a:pPr marL="342900" marR="0" lvl="0" indent="-342900">
              <a:lnSpc>
                <a:spcPct val="107000"/>
              </a:lnSpc>
              <a:spcBef>
                <a:spcPts val="0"/>
              </a:spcBef>
              <a:spcAft>
                <a:spcPts val="0"/>
              </a:spcAft>
              <a:buFont typeface="+mj-lt"/>
              <a:buAutoNum type="arabicParenR"/>
            </a:pPr>
            <a:r>
              <a:rPr lang="en-US" sz="2000" dirty="0">
                <a:solidFill>
                  <a:srgbClr val="000000"/>
                </a:solidFill>
                <a:effectLst/>
                <a:latin typeface="Arial" panose="020B0604020202020204" pitchFamily="34" charset="0"/>
                <a:ea typeface="Aptos" panose="020B0004020202020204" pitchFamily="34" charset="0"/>
              </a:rPr>
              <a:t>showcases our </a:t>
            </a:r>
            <a:r>
              <a:rPr lang="en-US" sz="2000" b="1" dirty="0">
                <a:solidFill>
                  <a:srgbClr val="000000"/>
                </a:solidFill>
                <a:effectLst/>
                <a:latin typeface="Arial" panose="020B0604020202020204" pitchFamily="34" charset="0"/>
                <a:ea typeface="Aptos" panose="020B0004020202020204" pitchFamily="34" charset="0"/>
              </a:rPr>
              <a:t>Campaign commitments</a:t>
            </a:r>
            <a:r>
              <a:rPr lang="en-US" sz="2000" dirty="0">
                <a:solidFill>
                  <a:srgbClr val="000000"/>
                </a:solidFill>
                <a:effectLst/>
                <a:latin typeface="Arial" panose="020B0604020202020204" pitchFamily="34" charset="0"/>
                <a:ea typeface="Aptos" panose="020B0004020202020204" pitchFamily="34" charset="0"/>
              </a:rPr>
              <a:t>;</a:t>
            </a:r>
          </a:p>
          <a:p>
            <a:pPr marL="342900" marR="0" lvl="0" indent="-342900">
              <a:lnSpc>
                <a:spcPct val="107000"/>
              </a:lnSpc>
              <a:spcBef>
                <a:spcPts val="0"/>
              </a:spcBef>
              <a:spcAft>
                <a:spcPts val="0"/>
              </a:spcAft>
              <a:buFont typeface="+mj-lt"/>
              <a:buAutoNum type="arabicParenR"/>
            </a:pPr>
            <a:r>
              <a:rPr lang="en-US" sz="2000" dirty="0">
                <a:solidFill>
                  <a:srgbClr val="000000"/>
                </a:solidFill>
                <a:effectLst/>
                <a:latin typeface="Arial" panose="020B0604020202020204" pitchFamily="34" charset="0"/>
                <a:ea typeface="Aptos" panose="020B0004020202020204" pitchFamily="34" charset="0"/>
              </a:rPr>
              <a:t>highlights the </a:t>
            </a:r>
            <a:r>
              <a:rPr lang="en-US" sz="2000" b="1" dirty="0">
                <a:solidFill>
                  <a:srgbClr val="000000"/>
                </a:solidFill>
                <a:effectLst/>
                <a:latin typeface="Arial" panose="020B0604020202020204" pitchFamily="34" charset="0"/>
                <a:ea typeface="Aptos" panose="020B0004020202020204" pitchFamily="34" charset="0"/>
              </a:rPr>
              <a:t>university’s mission, vision and impact</a:t>
            </a:r>
            <a:r>
              <a:rPr lang="en-US" sz="2000" dirty="0">
                <a:solidFill>
                  <a:srgbClr val="000000"/>
                </a:solidFill>
                <a:effectLst/>
                <a:latin typeface="Arial" panose="020B0604020202020204" pitchFamily="34" charset="0"/>
                <a:ea typeface="Aptos" panose="020B0004020202020204" pitchFamily="34" charset="0"/>
              </a:rPr>
              <a:t> through its academic colleges and support divisions; and</a:t>
            </a:r>
          </a:p>
          <a:p>
            <a:pPr marL="342900" marR="0" lvl="0" indent="-342900">
              <a:lnSpc>
                <a:spcPct val="107000"/>
              </a:lnSpc>
              <a:spcBef>
                <a:spcPts val="0"/>
              </a:spcBef>
              <a:spcAft>
                <a:spcPts val="800"/>
              </a:spcAft>
              <a:buFont typeface="+mj-lt"/>
              <a:buAutoNum type="arabicParenR"/>
            </a:pPr>
            <a:r>
              <a:rPr lang="en-US" sz="2000" dirty="0">
                <a:solidFill>
                  <a:srgbClr val="000000"/>
                </a:solidFill>
                <a:effectLst/>
                <a:latin typeface="Arial" panose="020B0604020202020204" pitchFamily="34" charset="0"/>
                <a:ea typeface="Aptos" panose="020B0004020202020204" pitchFamily="34" charset="0"/>
              </a:rPr>
              <a:t>fosters a </a:t>
            </a:r>
            <a:r>
              <a:rPr lang="en-US" sz="2000" b="1" dirty="0">
                <a:solidFill>
                  <a:srgbClr val="000000"/>
                </a:solidFill>
                <a:effectLst/>
                <a:latin typeface="Arial" panose="020B0604020202020204" pitchFamily="34" charset="0"/>
                <a:ea typeface="Aptos" panose="020B0004020202020204" pitchFamily="34" charset="0"/>
              </a:rPr>
              <a:t>sense of community and urgency</a:t>
            </a:r>
            <a:r>
              <a:rPr lang="en-US" sz="2000" dirty="0">
                <a:solidFill>
                  <a:srgbClr val="000000"/>
                </a:solidFill>
                <a:effectLst/>
                <a:latin typeface="Arial" panose="020B0604020202020204" pitchFamily="34" charset="0"/>
                <a:ea typeface="Aptos" panose="020B0004020202020204" pitchFamily="34" charset="0"/>
              </a:rPr>
              <a:t> among alumni, donors, community members, students, and supporters.</a:t>
            </a:r>
          </a:p>
          <a:p>
            <a:pPr marL="0" marR="0" indent="0">
              <a:lnSpc>
                <a:spcPct val="107000"/>
              </a:lnSpc>
              <a:spcBef>
                <a:spcPts val="0"/>
              </a:spcBef>
              <a:spcAft>
                <a:spcPts val="800"/>
              </a:spcAft>
              <a:buNone/>
            </a:pPr>
            <a:r>
              <a:rPr lang="en-US" sz="2000" dirty="0">
                <a:solidFill>
                  <a:srgbClr val="000000"/>
                </a:solidFill>
                <a:effectLst/>
                <a:latin typeface="Arial" panose="020B0604020202020204" pitchFamily="34" charset="0"/>
                <a:ea typeface="Aptos" panose="020B0004020202020204" pitchFamily="34" charset="0"/>
              </a:rPr>
              <a:t>Through these activities and an ongoing outreach and engagement plan, we will propel excitement around Campaign initiatives and invite all Huskies everywhere to pledge their support for NIU’s continued growth and excellence.</a:t>
            </a:r>
          </a:p>
          <a:p>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endPar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07000"/>
              </a:lnSpc>
              <a:buFont typeface="Symbol" panose="05050102010706020507" pitchFamily="18" charset="2"/>
              <a:buChar char=""/>
            </a:pPr>
            <a:endPar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C12AC5E3-E631-3FEC-9D29-544CCF158DF1}"/>
              </a:ext>
            </a:extLst>
          </p:cNvPr>
          <p:cNvPicPr>
            <a:picLocks noChangeAspect="1"/>
          </p:cNvPicPr>
          <p:nvPr/>
        </p:nvPicPr>
        <p:blipFill>
          <a:blip r:embed="rId3"/>
          <a:stretch>
            <a:fillRect/>
          </a:stretch>
        </p:blipFill>
        <p:spPr>
          <a:xfrm>
            <a:off x="922365" y="5860341"/>
            <a:ext cx="1442217" cy="566585"/>
          </a:xfrm>
          <a:prstGeom prst="rect">
            <a:avLst/>
          </a:prstGeom>
        </p:spPr>
      </p:pic>
    </p:spTree>
    <p:extLst>
      <p:ext uri="{BB962C8B-B14F-4D97-AF65-F5344CB8AC3E}">
        <p14:creationId xmlns:p14="http://schemas.microsoft.com/office/powerpoint/2010/main" val="113506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594B1-612C-3FCB-5DC8-1E3C07C57B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F9D63AD-ABF9-0C26-C79F-2D120ACAB2D9}"/>
              </a:ext>
            </a:extLst>
          </p:cNvPr>
          <p:cNvSpPr/>
          <p:nvPr/>
        </p:nvSpPr>
        <p:spPr>
          <a:xfrm>
            <a:off x="0" y="-2502"/>
            <a:ext cx="12192000" cy="159524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956A8C57-77F5-452C-1C21-384E68EAC5A2}"/>
              </a:ext>
            </a:extLst>
          </p:cNvPr>
          <p:cNvSpPr txBox="1">
            <a:spLocks/>
          </p:cNvSpPr>
          <p:nvPr/>
        </p:nvSpPr>
        <p:spPr>
          <a:xfrm>
            <a:off x="838200" y="365125"/>
            <a:ext cx="10515600" cy="91938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prstClr val="white"/>
                </a:solidFill>
                <a:latin typeface="Arial" panose="020B0604020202020204" pitchFamily="34" charset="0"/>
                <a:cs typeface="Arial" panose="020B0604020202020204" pitchFamily="34" charset="0"/>
              </a:rPr>
              <a:t>Student Engagement Opportunities: </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prstClr val="white"/>
                </a:solidFill>
                <a:latin typeface="Arial" panose="020B0604020202020204" pitchFamily="34" charset="0"/>
                <a:cs typeface="Arial" panose="020B0604020202020204" pitchFamily="34" charset="0"/>
              </a:rPr>
              <a:t>	2025 </a:t>
            </a:r>
            <a:r>
              <a:rPr lang="en-US" sz="3600" b="1" dirty="0" err="1">
                <a:solidFill>
                  <a:prstClr val="white"/>
                </a:solidFill>
                <a:latin typeface="Arial" panose="020B0604020202020204" pitchFamily="34" charset="0"/>
                <a:cs typeface="Arial" panose="020B0604020202020204" pitchFamily="34" charset="0"/>
              </a:rPr>
              <a:t>Gradpalooza</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16" name="TextBox 15">
            <a:extLst>
              <a:ext uri="{FF2B5EF4-FFF2-40B4-BE49-F238E27FC236}">
                <a16:creationId xmlns:a16="http://schemas.microsoft.com/office/drawing/2014/main" id="{A67F1F8B-2BBB-746A-EFFB-CFD8BCCB9FB5}"/>
              </a:ext>
            </a:extLst>
          </p:cNvPr>
          <p:cNvSpPr txBox="1"/>
          <p:nvPr/>
        </p:nvSpPr>
        <p:spPr>
          <a:xfrm>
            <a:off x="768743" y="1927875"/>
            <a:ext cx="7267963" cy="4762329"/>
          </a:xfrm>
          <a:prstGeom prst="rect">
            <a:avLst/>
          </a:prstGeom>
          <a:noFill/>
        </p:spPr>
        <p:txBody>
          <a:bodyPr wrap="square" rtlCol="0">
            <a:spAutoFit/>
          </a:bodyPr>
          <a:lstStyle/>
          <a:p>
            <a:pPr marL="0" marR="0" indent="0">
              <a:lnSpc>
                <a:spcPct val="107000"/>
              </a:lnSpc>
              <a:spcBef>
                <a:spcPts val="0"/>
              </a:spcBef>
              <a:spcAft>
                <a:spcPts val="800"/>
              </a:spcAft>
              <a:buNone/>
            </a:pPr>
            <a:r>
              <a:rPr lang="en-US" sz="2000" dirty="0">
                <a:solidFill>
                  <a:srgbClr val="000000"/>
                </a:solidFill>
                <a:effectLst/>
                <a:latin typeface="Arial" panose="020B0604020202020204" pitchFamily="34" charset="0"/>
                <a:ea typeface="Aptos" panose="020B0004020202020204" pitchFamily="34" charset="0"/>
              </a:rPr>
              <a:t>Our </a:t>
            </a:r>
            <a:r>
              <a:rPr lang="en-US" sz="2000" b="1" dirty="0">
                <a:solidFill>
                  <a:srgbClr val="000000"/>
                </a:solidFill>
                <a:effectLst/>
                <a:latin typeface="Arial" panose="020B0604020202020204" pitchFamily="34" charset="0"/>
                <a:ea typeface="Aptos" panose="020B0004020202020204" pitchFamily="34" charset="0"/>
              </a:rPr>
              <a:t>2025 </a:t>
            </a:r>
            <a:r>
              <a:rPr lang="en-US" sz="2000" b="1" dirty="0" err="1">
                <a:solidFill>
                  <a:srgbClr val="000000"/>
                </a:solidFill>
                <a:effectLst/>
                <a:latin typeface="Arial" panose="020B0604020202020204" pitchFamily="34" charset="0"/>
                <a:ea typeface="Aptos" panose="020B0004020202020204" pitchFamily="34" charset="0"/>
              </a:rPr>
              <a:t>Gradapalooza</a:t>
            </a:r>
            <a:r>
              <a:rPr lang="en-US" sz="2000" b="1" dirty="0">
                <a:solidFill>
                  <a:srgbClr val="000000"/>
                </a:solidFill>
                <a:effectLst/>
                <a:latin typeface="Arial" panose="020B0604020202020204" pitchFamily="34" charset="0"/>
                <a:ea typeface="Aptos" panose="020B0004020202020204" pitchFamily="34" charset="0"/>
              </a:rPr>
              <a:t> Event </a:t>
            </a:r>
            <a:r>
              <a:rPr lang="en-US" sz="2000" dirty="0">
                <a:solidFill>
                  <a:srgbClr val="000000"/>
                </a:solidFill>
                <a:latin typeface="Arial" panose="020B0604020202020204" pitchFamily="34" charset="0"/>
                <a:ea typeface="Aptos" panose="020B0004020202020204" pitchFamily="34" charset="0"/>
              </a:rPr>
              <a:t>exceeded expectations</a:t>
            </a:r>
            <a:r>
              <a:rPr lang="en-US" sz="2000" dirty="0">
                <a:solidFill>
                  <a:srgbClr val="000000"/>
                </a:solidFill>
                <a:effectLst/>
                <a:latin typeface="Arial" panose="020B0604020202020204" pitchFamily="34" charset="0"/>
                <a:ea typeface="Aptos" panose="020B0004020202020204" pitchFamily="34" charset="0"/>
              </a:rPr>
              <a:t>:</a:t>
            </a:r>
          </a:p>
          <a:p>
            <a:pPr marL="0" marR="0">
              <a:buNone/>
            </a:pPr>
            <a:r>
              <a:rPr lang="en-US" sz="2400" dirty="0">
                <a:effectLst/>
                <a:latin typeface="Aptos" panose="020B0004020202020204" pitchFamily="34" charset="0"/>
                <a:ea typeface="Aptos" panose="020B0004020202020204" pitchFamily="34" charset="0"/>
                <a:cs typeface="Aptos" panose="020B0004020202020204" pitchFamily="34" charset="0"/>
              </a:rPr>
              <a:t>NIU Foundation on-hand to promote senior class gift, as well  as selling new grad t-shirts and collecting surveys with updated contact information</a:t>
            </a:r>
          </a:p>
          <a:p>
            <a:pPr marL="342900" marR="0" lvl="0" indent="-342900">
              <a:buFont typeface="Aptos" panose="020B0004020202020204" pitchFamily="34" charset="0"/>
              <a:buChar char="-"/>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58 shirts sold </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Aptos" panose="020B0004020202020204" pitchFamily="34" charset="0"/>
              <a:buChar char="-"/>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170 surveys collected, in exchange students received license plate holders</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Aptos" panose="020B0004020202020204" pitchFamily="34" charset="0"/>
              <a:buChar char="-"/>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Senior Class gift 122 cords sold at $20 / each, with approximately $10 / each being a gift</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endPar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07000"/>
              </a:lnSpc>
              <a:buFont typeface="Symbol" panose="05050102010706020507" pitchFamily="18" charset="2"/>
              <a:buChar char=""/>
            </a:pPr>
            <a:endPar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170A0630-0C84-7FE0-CAF6-2252A4FE81F0}"/>
              </a:ext>
            </a:extLst>
          </p:cNvPr>
          <p:cNvPicPr>
            <a:picLocks noChangeAspect="1"/>
          </p:cNvPicPr>
          <p:nvPr/>
        </p:nvPicPr>
        <p:blipFill>
          <a:blip r:embed="rId3"/>
          <a:stretch>
            <a:fillRect/>
          </a:stretch>
        </p:blipFill>
        <p:spPr>
          <a:xfrm>
            <a:off x="922365" y="5860341"/>
            <a:ext cx="1442217" cy="566585"/>
          </a:xfrm>
          <a:prstGeom prst="rect">
            <a:avLst/>
          </a:prstGeom>
        </p:spPr>
      </p:pic>
      <p:pic>
        <p:nvPicPr>
          <p:cNvPr id="7" name="Picture 6" descr="A group of people sitting at a table&#10;&#10;AI-generated content may be incorrect.">
            <a:extLst>
              <a:ext uri="{FF2B5EF4-FFF2-40B4-BE49-F238E27FC236}">
                <a16:creationId xmlns:a16="http://schemas.microsoft.com/office/drawing/2014/main" id="{55ABC270-6C97-760D-939D-0E31AE113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707" y="1649639"/>
            <a:ext cx="4042852" cy="2598976"/>
          </a:xfrm>
          <a:prstGeom prst="rect">
            <a:avLst/>
          </a:prstGeom>
        </p:spPr>
      </p:pic>
    </p:spTree>
    <p:extLst>
      <p:ext uri="{BB962C8B-B14F-4D97-AF65-F5344CB8AC3E}">
        <p14:creationId xmlns:p14="http://schemas.microsoft.com/office/powerpoint/2010/main" val="2793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20C84-97A1-48BC-D56D-0D613E70A2A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1E50DB0-2BB9-8DC2-B6BE-E1F4DC85D589}"/>
              </a:ext>
            </a:extLst>
          </p:cNvPr>
          <p:cNvSpPr/>
          <p:nvPr/>
        </p:nvSpPr>
        <p:spPr>
          <a:xfrm>
            <a:off x="-89210" y="0"/>
            <a:ext cx="12192000" cy="159524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B1E74D8A-AEE2-CFBE-480F-A1F993BD36F8}"/>
              </a:ext>
            </a:extLst>
          </p:cNvPr>
          <p:cNvSpPr txBox="1">
            <a:spLocks/>
          </p:cNvSpPr>
          <p:nvPr/>
        </p:nvSpPr>
        <p:spPr>
          <a:xfrm>
            <a:off x="838200" y="365125"/>
            <a:ext cx="10515600" cy="91938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prstClr val="white"/>
                </a:solidFill>
                <a:latin typeface="Arial" panose="020B0604020202020204" pitchFamily="34" charset="0"/>
                <a:cs typeface="Arial" panose="020B0604020202020204" pitchFamily="34" charset="0"/>
              </a:rPr>
              <a:t>Student Engagement Opportunities: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Commencement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16" name="TextBox 15">
            <a:extLst>
              <a:ext uri="{FF2B5EF4-FFF2-40B4-BE49-F238E27FC236}">
                <a16:creationId xmlns:a16="http://schemas.microsoft.com/office/drawing/2014/main" id="{69448D44-8873-089E-BAFF-31A4AFFD227C}"/>
              </a:ext>
            </a:extLst>
          </p:cNvPr>
          <p:cNvSpPr txBox="1"/>
          <p:nvPr/>
        </p:nvSpPr>
        <p:spPr>
          <a:xfrm>
            <a:off x="768744" y="1927875"/>
            <a:ext cx="11061306" cy="4330416"/>
          </a:xfrm>
          <a:prstGeom prst="rect">
            <a:avLst/>
          </a:prstGeom>
          <a:noFill/>
        </p:spPr>
        <p:txBody>
          <a:bodyPr wrap="square" rtlCol="0">
            <a:spAutoFit/>
          </a:bodyPr>
          <a:lstStyle/>
          <a:p>
            <a:pPr marL="0" marR="0">
              <a:buNone/>
            </a:pPr>
            <a:r>
              <a:rPr lang="en-US" sz="2400" b="1" dirty="0">
                <a:effectLst/>
                <a:latin typeface="Aptos" panose="020B0004020202020204" pitchFamily="34" charset="0"/>
                <a:ea typeface="Aptos" panose="020B0004020202020204" pitchFamily="34" charset="0"/>
                <a:cs typeface="Aptos" panose="020B0004020202020204" pitchFamily="34" charset="0"/>
              </a:rPr>
              <a:t>Commencement</a:t>
            </a:r>
            <a:r>
              <a:rPr lang="en-US" sz="2400" dirty="0">
                <a:effectLst/>
                <a:latin typeface="Aptos" panose="020B0004020202020204" pitchFamily="34" charset="0"/>
                <a:ea typeface="Aptos" panose="020B0004020202020204" pitchFamily="34" charset="0"/>
                <a:cs typeface="Aptos" panose="020B0004020202020204" pitchFamily="34" charset="0"/>
              </a:rPr>
              <a:t>:  Two major changes; produced video replacing alumni scripted remarks and congratulations / welcome text sent to each graduate</a:t>
            </a:r>
          </a:p>
          <a:p>
            <a:pPr marL="342900" marR="0" lvl="0" indent="-342900">
              <a:buFont typeface="Aptos" panose="020B0004020202020204" pitchFamily="34" charset="0"/>
              <a:buChar char="-"/>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90 second video was a hit, providing a more entertaining and engaging experience as opposed to another speaker at the end of the ceremony</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Aptos" panose="020B0004020202020204" pitchFamily="34" charset="0"/>
              <a:buChar char="-"/>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Texts sent to 1,369 undergrads and 438 graduate students as each respective ceremony closed.  Text included a link to a curated landing page featuring upcoming events, how to give, how to update contact information, and volunteer info.</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endPar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342900" marR="0" lvl="0" indent="-342900">
              <a:lnSpc>
                <a:spcPct val="107000"/>
              </a:lnSpc>
              <a:buFont typeface="Symbol" panose="05050102010706020507" pitchFamily="18" charset="2"/>
              <a:buChar char=""/>
            </a:pPr>
            <a:endPar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52936808-B277-2442-F528-9AD1AEB79295}"/>
              </a:ext>
            </a:extLst>
          </p:cNvPr>
          <p:cNvPicPr>
            <a:picLocks noChangeAspect="1"/>
          </p:cNvPicPr>
          <p:nvPr/>
        </p:nvPicPr>
        <p:blipFill>
          <a:blip r:embed="rId3"/>
          <a:stretch>
            <a:fillRect/>
          </a:stretch>
        </p:blipFill>
        <p:spPr>
          <a:xfrm>
            <a:off x="922365" y="5860341"/>
            <a:ext cx="1442217" cy="566585"/>
          </a:xfrm>
          <a:prstGeom prst="rect">
            <a:avLst/>
          </a:prstGeom>
        </p:spPr>
      </p:pic>
    </p:spTree>
    <p:extLst>
      <p:ext uri="{BB962C8B-B14F-4D97-AF65-F5344CB8AC3E}">
        <p14:creationId xmlns:p14="http://schemas.microsoft.com/office/powerpoint/2010/main" val="39776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2E22B-EE15-CC57-D3CA-BEAEE5CA3F2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6D509F9-EB6A-4365-2CE8-86B6568A03FB}"/>
              </a:ext>
            </a:extLst>
          </p:cNvPr>
          <p:cNvPicPr>
            <a:picLocks noChangeAspect="1"/>
          </p:cNvPicPr>
          <p:nvPr/>
        </p:nvPicPr>
        <p:blipFill>
          <a:blip r:embed="rId3">
            <a:alphaModFix amt="85000"/>
          </a:blip>
          <a:srcRect l="5928" r="31850"/>
          <a:stretch/>
        </p:blipFill>
        <p:spPr>
          <a:xfrm>
            <a:off x="-1" y="0"/>
            <a:ext cx="12192001" cy="6858000"/>
          </a:xfrm>
          <a:prstGeom prst="rect">
            <a:avLst/>
          </a:prstGeom>
        </p:spPr>
      </p:pic>
      <p:sp>
        <p:nvSpPr>
          <p:cNvPr id="15" name="Title 1">
            <a:extLst>
              <a:ext uri="{FF2B5EF4-FFF2-40B4-BE49-F238E27FC236}">
                <a16:creationId xmlns:a16="http://schemas.microsoft.com/office/drawing/2014/main" id="{B8175CD2-6B5A-991A-BE40-C32EB5561854}"/>
              </a:ext>
            </a:extLst>
          </p:cNvPr>
          <p:cNvSpPr txBox="1">
            <a:spLocks/>
          </p:cNvSpPr>
          <p:nvPr/>
        </p:nvSpPr>
        <p:spPr>
          <a:xfrm>
            <a:off x="639416" y="472596"/>
            <a:ext cx="7733306" cy="919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Reflections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9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Catherine Squires</a:t>
            </a:r>
          </a:p>
        </p:txBody>
      </p:sp>
    </p:spTree>
    <p:extLst>
      <p:ext uri="{BB962C8B-B14F-4D97-AF65-F5344CB8AC3E}">
        <p14:creationId xmlns:p14="http://schemas.microsoft.com/office/powerpoint/2010/main" val="372541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BCFB1B4F5DAA48AD939A1BF18902B2" ma:contentTypeVersion="0" ma:contentTypeDescription="Create a new document." ma:contentTypeScope="" ma:versionID="4b2a513e3189c791e4d0110cde21845a">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206CB2-EEE6-439E-83A8-FCB40E4AE934}">
  <ds:schemaRefs>
    <ds:schemaRef ds:uri="http://schemas.microsoft.com/office/2006/metadata/properties"/>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610DC4F1-A089-4EDE-8643-0F04E90226CF}">
  <ds:schemaRefs>
    <ds:schemaRef ds:uri="http://schemas.microsoft.com/sharepoint/v3/contenttype/forms"/>
  </ds:schemaRefs>
</ds:datastoreItem>
</file>

<file path=customXml/itemProps3.xml><?xml version="1.0" encoding="utf-8"?>
<ds:datastoreItem xmlns:ds="http://schemas.openxmlformats.org/officeDocument/2006/customXml" ds:itemID="{B1B45BF3-F5F4-4AB8-AF11-460DC7B32D5B}">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156</TotalTime>
  <Words>414</Words>
  <Application>Microsoft Office PowerPoint</Application>
  <PresentationFormat>Widescreen</PresentationFormat>
  <Paragraphs>83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Calibri</vt:lpstr>
      <vt:lpstr>Calibri Light</vt:lpstr>
      <vt:lpstr>Symbol</vt:lpstr>
      <vt:lpstr>Office Theme</vt:lpstr>
      <vt:lpstr>PowerPoint Presentation</vt:lpstr>
      <vt:lpstr>Campaign Timeline</vt:lpstr>
      <vt:lpstr>PowerPoint Presentation</vt:lpstr>
      <vt:lpstr>PowerPoint Presentation</vt:lpstr>
      <vt:lpstr>PowerPoint Presentation</vt:lpstr>
      <vt:lpstr>PowerPoint Presentation</vt:lpstr>
    </vt:vector>
  </TitlesOfParts>
  <Company>NIU University Advancement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Zepeda</dc:creator>
  <cp:lastModifiedBy>Bryan Lutes</cp:lastModifiedBy>
  <cp:revision>7</cp:revision>
  <cp:lastPrinted>2025-04-29T13:38:47Z</cp:lastPrinted>
  <dcterms:created xsi:type="dcterms:W3CDTF">2023-10-25T20:35:05Z</dcterms:created>
  <dcterms:modified xsi:type="dcterms:W3CDTF">2025-06-09T19:38:53Z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0x01010021BCFB1B4F5DAA48AD939A1BF18902B2</vt:lpwstr>
  </property>
  <property fmtid="{D5CDD505-2E9C-101B-9397-08002B2CF9AE}" pid="3" name="MediaServiceImageTags">
    <vt:lpwstr/>
  </property>
</Properties>
</file>