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2" r:id="rId1"/>
  </p:sldMasterIdLst>
  <p:notesMasterIdLst>
    <p:notesMasterId r:id="rId16"/>
  </p:notesMasterIdLst>
  <p:sldIdLst>
    <p:sldId id="271" r:id="rId2"/>
    <p:sldId id="363" r:id="rId3"/>
    <p:sldId id="379" r:id="rId4"/>
    <p:sldId id="258" r:id="rId5"/>
    <p:sldId id="369" r:id="rId6"/>
    <p:sldId id="365" r:id="rId7"/>
    <p:sldId id="377" r:id="rId8"/>
    <p:sldId id="257" r:id="rId9"/>
    <p:sldId id="273" r:id="rId10"/>
    <p:sldId id="381" r:id="rId11"/>
    <p:sldId id="382" r:id="rId12"/>
    <p:sldId id="259" r:id="rId13"/>
    <p:sldId id="364" r:id="rId14"/>
    <p:sldId id="374"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102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81" autoAdjust="0"/>
    <p:restoredTop sz="94444" autoAdjust="0"/>
  </p:normalViewPr>
  <p:slideViewPr>
    <p:cSldViewPr snapToGrid="0" snapToObjects="1">
      <p:cViewPr varScale="1">
        <p:scale>
          <a:sx n="67" d="100"/>
          <a:sy n="67" d="100"/>
        </p:scale>
        <p:origin x="62" y="797"/>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052722912159741E-2"/>
          <c:y val="0.12204954323034348"/>
          <c:w val="0.9352830336024317"/>
          <c:h val="0.69253476055620311"/>
        </c:manualLayout>
      </c:layout>
      <c:barChart>
        <c:barDir val="col"/>
        <c:grouping val="clustered"/>
        <c:varyColors val="0"/>
        <c:ser>
          <c:idx val="0"/>
          <c:order val="0"/>
          <c:tx>
            <c:strRef>
              <c:f>Sheet1!$B$1</c:f>
              <c:strCache>
                <c:ptCount val="1"/>
                <c:pt idx="0">
                  <c:v>Pre-workshop</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4"/>
                <c:pt idx="0">
                  <c:v>Comfort using internet</c:v>
                </c:pt>
                <c:pt idx="1">
                  <c:v>Logging onto internet</c:v>
                </c:pt>
                <c:pt idx="2">
                  <c:v>Searching internet</c:v>
                </c:pt>
                <c:pt idx="3">
                  <c:v>Visiting STEHL site</c:v>
                </c:pt>
              </c:strCache>
            </c:strRef>
          </c:cat>
          <c:val>
            <c:numRef>
              <c:f>Sheet1!$B$2:$B$6</c:f>
              <c:numCache>
                <c:formatCode>General</c:formatCode>
                <c:ptCount val="5"/>
                <c:pt idx="0">
                  <c:v>2.93</c:v>
                </c:pt>
                <c:pt idx="1">
                  <c:v>2.81</c:v>
                </c:pt>
                <c:pt idx="2">
                  <c:v>2.71</c:v>
                </c:pt>
                <c:pt idx="3">
                  <c:v>2.44</c:v>
                </c:pt>
              </c:numCache>
            </c:numRef>
          </c:val>
          <c:extLst>
            <c:ext xmlns:c16="http://schemas.microsoft.com/office/drawing/2014/chart" uri="{C3380CC4-5D6E-409C-BE32-E72D297353CC}">
              <c16:uniqueId val="{00000000-E791-4400-A0F8-1CD026E3849C}"/>
            </c:ext>
          </c:extLst>
        </c:ser>
        <c:ser>
          <c:idx val="1"/>
          <c:order val="1"/>
          <c:tx>
            <c:strRef>
              <c:f>Sheet1!$C$1</c:f>
              <c:strCache>
                <c:ptCount val="1"/>
                <c:pt idx="0">
                  <c:v>Post-workshop</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4"/>
                <c:pt idx="0">
                  <c:v>Comfort using internet</c:v>
                </c:pt>
                <c:pt idx="1">
                  <c:v>Logging onto internet</c:v>
                </c:pt>
                <c:pt idx="2">
                  <c:v>Searching internet</c:v>
                </c:pt>
                <c:pt idx="3">
                  <c:v>Visiting STEHL site</c:v>
                </c:pt>
              </c:strCache>
            </c:strRef>
          </c:cat>
          <c:val>
            <c:numRef>
              <c:f>Sheet1!$C$2:$C$6</c:f>
              <c:numCache>
                <c:formatCode>General</c:formatCode>
                <c:ptCount val="5"/>
                <c:pt idx="0">
                  <c:v>3.68</c:v>
                </c:pt>
                <c:pt idx="1">
                  <c:v>3.44</c:v>
                </c:pt>
                <c:pt idx="2">
                  <c:v>3.4</c:v>
                </c:pt>
                <c:pt idx="3">
                  <c:v>3.48</c:v>
                </c:pt>
              </c:numCache>
            </c:numRef>
          </c:val>
          <c:extLst>
            <c:ext xmlns:c16="http://schemas.microsoft.com/office/drawing/2014/chart" uri="{C3380CC4-5D6E-409C-BE32-E72D297353CC}">
              <c16:uniqueId val="{00000001-E791-4400-A0F8-1CD026E3849C}"/>
            </c:ext>
          </c:extLst>
        </c:ser>
        <c:dLbls>
          <c:dLblPos val="outEnd"/>
          <c:showLegendKey val="0"/>
          <c:showVal val="1"/>
          <c:showCatName val="0"/>
          <c:showSerName val="0"/>
          <c:showPercent val="0"/>
          <c:showBubbleSize val="0"/>
        </c:dLbls>
        <c:gapWidth val="100"/>
        <c:overlap val="-24"/>
        <c:axId val="1955001743"/>
        <c:axId val="1955002223"/>
      </c:barChart>
      <c:catAx>
        <c:axId val="1955001743"/>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55002223"/>
        <c:crosses val="autoZero"/>
        <c:auto val="1"/>
        <c:lblAlgn val="ctr"/>
        <c:lblOffset val="100"/>
        <c:noMultiLvlLbl val="0"/>
      </c:catAx>
      <c:valAx>
        <c:axId val="195500222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550017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Agree</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Program was meaningful</c:v>
                </c:pt>
                <c:pt idx="1">
                  <c:v>Recommend to others</c:v>
                </c:pt>
                <c:pt idx="2">
                  <c:v>Handbook was useful</c:v>
                </c:pt>
                <c:pt idx="3">
                  <c:v>Others can learn quickly</c:v>
                </c:pt>
              </c:strCache>
            </c:strRef>
          </c:cat>
          <c:val>
            <c:numRef>
              <c:f>Sheet1!$B$2:$B$5</c:f>
              <c:numCache>
                <c:formatCode>General</c:formatCode>
                <c:ptCount val="4"/>
                <c:pt idx="0">
                  <c:v>92.31</c:v>
                </c:pt>
                <c:pt idx="1">
                  <c:v>88.46</c:v>
                </c:pt>
                <c:pt idx="2">
                  <c:v>86.67</c:v>
                </c:pt>
                <c:pt idx="3">
                  <c:v>88.46</c:v>
                </c:pt>
              </c:numCache>
            </c:numRef>
          </c:val>
          <c:extLst>
            <c:ext xmlns:c16="http://schemas.microsoft.com/office/drawing/2014/chart" uri="{C3380CC4-5D6E-409C-BE32-E72D297353CC}">
              <c16:uniqueId val="{00000000-FE0E-4291-B05C-865F84726559}"/>
            </c:ext>
          </c:extLst>
        </c:ser>
        <c:ser>
          <c:idx val="1"/>
          <c:order val="1"/>
          <c:tx>
            <c:strRef>
              <c:f>Sheet1!$C$1</c:f>
              <c:strCache>
                <c:ptCount val="1"/>
                <c:pt idx="0">
                  <c:v>Disagree2</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Program was meaningful</c:v>
                </c:pt>
                <c:pt idx="1">
                  <c:v>Recommend to others</c:v>
                </c:pt>
                <c:pt idx="2">
                  <c:v>Handbook was useful</c:v>
                </c:pt>
                <c:pt idx="3">
                  <c:v>Others can learn quickly</c:v>
                </c:pt>
              </c:strCache>
            </c:strRef>
          </c:cat>
          <c:val>
            <c:numRef>
              <c:f>Sheet1!$C$2:$C$5</c:f>
              <c:numCache>
                <c:formatCode>General</c:formatCode>
                <c:ptCount val="4"/>
                <c:pt idx="0">
                  <c:v>0</c:v>
                </c:pt>
                <c:pt idx="1">
                  <c:v>3.85</c:v>
                </c:pt>
                <c:pt idx="2">
                  <c:v>6.67</c:v>
                </c:pt>
                <c:pt idx="3">
                  <c:v>0</c:v>
                </c:pt>
              </c:numCache>
            </c:numRef>
          </c:val>
          <c:extLst>
            <c:ext xmlns:c16="http://schemas.microsoft.com/office/drawing/2014/chart" uri="{C3380CC4-5D6E-409C-BE32-E72D297353CC}">
              <c16:uniqueId val="{00000001-FE0E-4291-B05C-865F84726559}"/>
            </c:ext>
          </c:extLst>
        </c:ser>
        <c:ser>
          <c:idx val="2"/>
          <c:order val="2"/>
          <c:tx>
            <c:strRef>
              <c:f>Sheet1!$D$1</c:f>
              <c:strCache>
                <c:ptCount val="1"/>
                <c:pt idx="0">
                  <c:v>Neutral</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Program was meaningful</c:v>
                </c:pt>
                <c:pt idx="1">
                  <c:v>Recommend to others</c:v>
                </c:pt>
                <c:pt idx="2">
                  <c:v>Handbook was useful</c:v>
                </c:pt>
                <c:pt idx="3">
                  <c:v>Others can learn quickly</c:v>
                </c:pt>
              </c:strCache>
            </c:strRef>
          </c:cat>
          <c:val>
            <c:numRef>
              <c:f>Sheet1!$D$2:$D$5</c:f>
              <c:numCache>
                <c:formatCode>General</c:formatCode>
                <c:ptCount val="4"/>
                <c:pt idx="0">
                  <c:v>7.69</c:v>
                </c:pt>
                <c:pt idx="1">
                  <c:v>7.69</c:v>
                </c:pt>
                <c:pt idx="2">
                  <c:v>6.67</c:v>
                </c:pt>
                <c:pt idx="3">
                  <c:v>11.54</c:v>
                </c:pt>
              </c:numCache>
            </c:numRef>
          </c:val>
          <c:extLst>
            <c:ext xmlns:c16="http://schemas.microsoft.com/office/drawing/2014/chart" uri="{C3380CC4-5D6E-409C-BE32-E72D297353CC}">
              <c16:uniqueId val="{00000002-FE0E-4291-B05C-865F84726559}"/>
            </c:ext>
          </c:extLst>
        </c:ser>
        <c:dLbls>
          <c:showLegendKey val="0"/>
          <c:showVal val="0"/>
          <c:showCatName val="0"/>
          <c:showSerName val="0"/>
          <c:showPercent val="0"/>
          <c:showBubbleSize val="0"/>
        </c:dLbls>
        <c:gapWidth val="150"/>
        <c:shape val="box"/>
        <c:axId val="212603359"/>
        <c:axId val="212604319"/>
        <c:axId val="0"/>
      </c:bar3DChart>
      <c:catAx>
        <c:axId val="212603359"/>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604319"/>
        <c:crosses val="autoZero"/>
        <c:auto val="1"/>
        <c:lblAlgn val="ctr"/>
        <c:lblOffset val="100"/>
        <c:noMultiLvlLbl val="0"/>
      </c:catAx>
      <c:valAx>
        <c:axId val="2126043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6033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1820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Shorten up – what do you teach – a little about you</a:t>
            </a:r>
          </a:p>
          <a:p>
            <a:pPr>
              <a:lnSpc>
                <a:spcPct val="90000"/>
              </a:lnSpc>
            </a:pPr>
            <a:r>
              <a:rPr lang="en-US" dirty="0"/>
              <a:t>Wanted to serve in a research university that values teaching </a:t>
            </a:r>
            <a:r>
              <a:rPr lang="en-US" sz="1200" dirty="0"/>
              <a:t>Grounded in both clinical care, research, and academic curiosity.</a:t>
            </a:r>
          </a:p>
          <a:p>
            <a:pPr>
              <a:lnSpc>
                <a:spcPct val="90000"/>
              </a:lnSpc>
            </a:pPr>
            <a:endParaRPr lang="en-US" sz="1200" dirty="0"/>
          </a:p>
          <a:p>
            <a:pPr>
              <a:lnSpc>
                <a:spcPct val="90000"/>
              </a:lnSpc>
            </a:pPr>
            <a:r>
              <a:rPr lang="en-US" sz="1200" dirty="0"/>
              <a:t>Worked in NIH studies as Research Assistant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2832589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2765384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I will now open it up to questions.</a:t>
            </a:r>
          </a:p>
        </p:txBody>
      </p:sp>
    </p:spTree>
    <p:extLst>
      <p:ext uri="{BB962C8B-B14F-4D97-AF65-F5344CB8AC3E}">
        <p14:creationId xmlns:p14="http://schemas.microsoft.com/office/powerpoint/2010/main" val="4232106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marL="0" indent="0">
              <a:buFont typeface="Arial" pitchFamily="34" charset="0"/>
              <a:buNone/>
            </a:pPr>
            <a:r>
              <a:rPr lang="en-US" i="1" u="sng" dirty="0"/>
              <a:t>What Makes NIU Special?</a:t>
            </a:r>
          </a:p>
          <a:p>
            <a:pPr marL="0" indent="0">
              <a:buFont typeface="Arial" pitchFamily="34" charset="0"/>
              <a:buNone/>
            </a:pPr>
            <a:r>
              <a:rPr lang="en-US" dirty="0"/>
              <a:t>First time in my 35-year work journey - found a “</a:t>
            </a:r>
            <a:r>
              <a:rPr lang="en-US" i="1" u="sng" dirty="0"/>
              <a:t>career paradise</a:t>
            </a:r>
            <a:r>
              <a:rPr lang="en-US" dirty="0"/>
              <a:t>”</a:t>
            </a:r>
          </a:p>
          <a:p>
            <a:r>
              <a:rPr lang="en-US" dirty="0"/>
              <a:t>Explain what you mean by career paradise and why NIU is special </a:t>
            </a:r>
          </a:p>
        </p:txBody>
      </p:sp>
    </p:spTree>
    <p:extLst>
      <p:ext uri="{BB962C8B-B14F-4D97-AF65-F5344CB8AC3E}">
        <p14:creationId xmlns:p14="http://schemas.microsoft.com/office/powerpoint/2010/main" val="3787703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dirty="0"/>
              <a:t>NIU is the first place where I’ve felt truly at home. The mission—equity, access, community engagement—is not just aspirational. It’s visible in our classrooms, our fieldwork, and our research. Every project I lead includes students, and every outcome helps build a healthier, more connected community.</a:t>
            </a:r>
            <a:r>
              <a:rPr lang="en-US" dirty="0"/>
              <a:t> </a:t>
            </a:r>
            <a:r>
              <a:rPr lang="en-US" sz="1200" dirty="0">
                <a:cs typeface="Arial" pitchFamily="34" charset="0"/>
              </a:rPr>
              <a:t>“At NIU, the mission and vision aren’t just on paper we live in the work we do.”</a:t>
            </a:r>
          </a:p>
          <a:p>
            <a:endParaRPr dirty="0"/>
          </a:p>
        </p:txBody>
      </p:sp>
      <p:sp>
        <p:nvSpPr>
          <p:cNvPr id="4" name="Slide Number Placeholder 3"/>
          <p:cNvSpPr>
            <a:spLocks noGrp="1"/>
          </p:cNvSpPr>
          <p:nvPr>
            <p:ph type="sldNum" sz="quarter" idx="5"/>
          </p:nvPr>
        </p:nvSpPr>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he lines on this slide are breaking into the logo and don’t seem to have a purpose- I would move this to bullets like on the next slide</a:t>
            </a:r>
          </a:p>
        </p:txBody>
      </p:sp>
    </p:spTree>
    <p:extLst>
      <p:ext uri="{BB962C8B-B14F-4D97-AF65-F5344CB8AC3E}">
        <p14:creationId xmlns:p14="http://schemas.microsoft.com/office/powerpoint/2010/main" val="1991708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a:defRPr/>
            </a:pPr>
            <a:r>
              <a:rPr lang="en-US" dirty="0"/>
              <a:t>5: A little more here</a:t>
            </a:r>
            <a:endParaRPr lang="en-US" altLang="en-US" dirty="0">
              <a:latin typeface="+mn-lt"/>
            </a:endParaRPr>
          </a:p>
          <a:p>
            <a:pPr>
              <a:defRPr/>
            </a:pPr>
            <a:r>
              <a:rPr lang="en-US" altLang="en-US" dirty="0">
                <a:latin typeface="+mn-lt"/>
              </a:rPr>
              <a:t>COVID – 19 – Personal and Professional experiences</a:t>
            </a:r>
          </a:p>
          <a:p>
            <a:pPr>
              <a:defRPr/>
            </a:pPr>
            <a:endParaRPr lang="en-US" altLang="en-US" dirty="0">
              <a:latin typeface="+mn-lt"/>
            </a:endParaRPr>
          </a:p>
          <a:p>
            <a:pPr>
              <a:defRPr/>
            </a:pPr>
            <a:r>
              <a:rPr lang="en-US" altLang="en-US" dirty="0">
                <a:latin typeface="+mn-lt"/>
              </a:rPr>
              <a:t>Only 58% aged 55-74 years - used Internet frequently.</a:t>
            </a:r>
          </a:p>
          <a:p>
            <a:pPr>
              <a:defRPr/>
            </a:pPr>
            <a:r>
              <a:rPr lang="en-US" altLang="en-US" dirty="0">
                <a:latin typeface="+mn-lt"/>
              </a:rPr>
              <a:t>Technology use - very limited - above 75 yrs.</a:t>
            </a:r>
          </a:p>
          <a:p>
            <a:pPr>
              <a:defRPr/>
            </a:pPr>
            <a:endParaRPr lang="en-US" altLang="en-US" dirty="0">
              <a:latin typeface="+mn-lt"/>
            </a:endParaRPr>
          </a:p>
          <a:p>
            <a:pPr>
              <a:defRPr/>
            </a:pPr>
            <a:r>
              <a:rPr lang="en-US" altLang="en-US" dirty="0">
                <a:latin typeface="+mn-lt"/>
              </a:rPr>
              <a:t>46 million older adults - 15% of U.S. population. </a:t>
            </a:r>
          </a:p>
          <a:p>
            <a:pPr>
              <a:defRPr/>
            </a:pPr>
            <a:r>
              <a:rPr lang="en-US" altLang="en-US" dirty="0">
                <a:latin typeface="+mn-lt"/>
              </a:rPr>
              <a:t>By 2050 - 22% Americans = above 65 yrs.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NEED a thesis that is a throughline about the research – GOAL: Enable older adults to be more self-sufficient in their health by helping them access tools to better navigate the world. Also, speak about what the issues are—give us the significance with some data- Older adults BLAH BLAH BLAH—explain digital divide</a:t>
            </a:r>
          </a:p>
          <a:p>
            <a:endParaRPr lang="en-US" dirty="0"/>
          </a:p>
        </p:txBody>
      </p:sp>
    </p:spTree>
    <p:extLst>
      <p:ext uri="{BB962C8B-B14F-4D97-AF65-F5344CB8AC3E}">
        <p14:creationId xmlns:p14="http://schemas.microsoft.com/office/powerpoint/2010/main" val="1769547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US" dirty="0"/>
              <a:t>Describe what it means to be community-based means and use this to weave into your ethos at NIU</a:t>
            </a:r>
          </a:p>
          <a:p>
            <a:r>
              <a:rPr dirty="0"/>
              <a:t>These are just a few of the projects where NIU’s mission comes to life. Through STEHL, we connect students to seniors in need of digital skills. With BRIDGE and </a:t>
            </a:r>
            <a:r>
              <a:rPr dirty="0" err="1"/>
              <a:t>DigHAC</a:t>
            </a:r>
            <a:r>
              <a:rPr dirty="0"/>
              <a:t>, we’re exploring how hearing and brain health intersect. Each project centers equity, aging, and real-world solutions.</a:t>
            </a:r>
          </a:p>
        </p:txBody>
      </p:sp>
      <p:sp>
        <p:nvSpPr>
          <p:cNvPr id="4" name="Slide Number Placeholder 3"/>
          <p:cNvSpPr>
            <a:spLocks noGrp="1"/>
          </p:cNvSpPr>
          <p:nvPr>
            <p:ph type="sldNum" sz="quarter" idx="5"/>
          </p:nvPr>
        </p:nvSpPr>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Blue bar is pre-workshop training</a:t>
            </a:r>
          </a:p>
          <a:p>
            <a:r>
              <a:rPr lang="en-US" dirty="0"/>
              <a:t>Red bar is post-workshop training</a:t>
            </a:r>
          </a:p>
          <a:p>
            <a:endParaRPr lang="en-US" dirty="0"/>
          </a:p>
        </p:txBody>
      </p:sp>
    </p:spTree>
    <p:extLst>
      <p:ext uri="{BB962C8B-B14F-4D97-AF65-F5344CB8AC3E}">
        <p14:creationId xmlns:p14="http://schemas.microsoft.com/office/powerpoint/2010/main" val="1930623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Blue is agree, red is disagree, green is neutral</a:t>
            </a:r>
          </a:p>
          <a:p>
            <a:endParaRPr lang="en-US" dirty="0"/>
          </a:p>
        </p:txBody>
      </p:sp>
    </p:spTree>
    <p:extLst>
      <p:ext uri="{BB962C8B-B14F-4D97-AF65-F5344CB8AC3E}">
        <p14:creationId xmlns:p14="http://schemas.microsoft.com/office/powerpoint/2010/main" val="775679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We’re just getting started. With continued support, we’re growing STEHL into rural Illinois, pursuing federal funding, and launching programs like DigiHEART-Link to train the next generation. NIU can lead the way in aging equity and community-centered health research.</a:t>
            </a:r>
          </a:p>
        </p:txBody>
      </p:sp>
      <p:sp>
        <p:nvSpPr>
          <p:cNvPr id="4" name="Slide Number Placeholder 3"/>
          <p:cNvSpPr>
            <a:spLocks noGrp="1"/>
          </p:cNvSpPr>
          <p:nvPr>
            <p:ph type="sldNum" sz="quarter" idx="5"/>
          </p:nvPr>
        </p:nvSpPr>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0" y="6248400"/>
            <a:ext cx="12192000" cy="609600"/>
          </a:xfrm>
          <a:prstGeom prst="rect">
            <a:avLst/>
          </a:prstGeom>
          <a:solidFill>
            <a:schemeClr val="tx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9" name="Rectangle 8"/>
          <p:cNvSpPr/>
          <p:nvPr userDrawn="1"/>
        </p:nvSpPr>
        <p:spPr>
          <a:xfrm>
            <a:off x="0" y="1"/>
            <a:ext cx="12192000" cy="1194329"/>
          </a:xfrm>
          <a:prstGeom prst="rect">
            <a:avLst/>
          </a:prstGeom>
          <a:solidFill>
            <a:srgbClr val="C8102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ffectLst/>
            </a:endParaRPr>
          </a:p>
        </p:txBody>
      </p:sp>
      <p:sp>
        <p:nvSpPr>
          <p:cNvPr id="2" name="Title 1"/>
          <p:cNvSpPr>
            <a:spLocks noGrp="1"/>
          </p:cNvSpPr>
          <p:nvPr>
            <p:ph type="ctrTitle" hasCustomPrompt="1"/>
          </p:nvPr>
        </p:nvSpPr>
        <p:spPr>
          <a:xfrm>
            <a:off x="812800" y="3733800"/>
            <a:ext cx="10566400" cy="1219200"/>
          </a:xfrm>
        </p:spPr>
        <p:txBody>
          <a:bodyPr anchor="b"/>
          <a:lstStyle>
            <a:lvl1pPr algn="ctr">
              <a:defRPr sz="3600">
                <a:solidFill>
                  <a:srgbClr val="C8102E"/>
                </a:solidFill>
              </a:defRPr>
            </a:lvl1pPr>
          </a:lstStyle>
          <a:p>
            <a:r>
              <a:rPr lang="en-US" dirty="0"/>
              <a:t>Click here to edit Master title style</a:t>
            </a:r>
          </a:p>
        </p:txBody>
      </p:sp>
      <p:sp>
        <p:nvSpPr>
          <p:cNvPr id="3" name="Subtitle 2"/>
          <p:cNvSpPr>
            <a:spLocks noGrp="1"/>
          </p:cNvSpPr>
          <p:nvPr>
            <p:ph type="subTitle" idx="1"/>
          </p:nvPr>
        </p:nvSpPr>
        <p:spPr>
          <a:xfrm>
            <a:off x="1625600" y="5134240"/>
            <a:ext cx="8737600" cy="804862"/>
          </a:xfrm>
        </p:spPr>
        <p:txBody>
          <a:bodyPr>
            <a:normAutofit/>
          </a:bodyPr>
          <a:lstStyle>
            <a:lvl1pPr marL="0" indent="0" algn="ctr">
              <a:buNone/>
              <a:defRPr sz="2400" b="1">
                <a:solidFill>
                  <a:schemeClr val="tx1">
                    <a:lumMod val="75000"/>
                    <a:lumOff val="2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b="9020"/>
          <a:stretch/>
        </p:blipFill>
        <p:spPr>
          <a:xfrm>
            <a:off x="4344455" y="358251"/>
            <a:ext cx="3299890" cy="2689749"/>
          </a:xfrm>
          <a:prstGeom prst="rect">
            <a:avLst/>
          </a:prstGeom>
        </p:spPr>
      </p:pic>
    </p:spTree>
    <p:extLst>
      <p:ext uri="{BB962C8B-B14F-4D97-AF65-F5344CB8AC3E}">
        <p14:creationId xmlns:p14="http://schemas.microsoft.com/office/powerpoint/2010/main" val="338080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10464800" cy="464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76A6A54-2A6B-4242-B691-C4DE4231F394}" type="datetimeFigureOut">
              <a:rPr lang="en-US" smtClean="0"/>
              <a:t>8/21/2025</a:t>
            </a:fld>
            <a:endParaRPr lang="en-US"/>
          </a:p>
        </p:txBody>
      </p:sp>
      <p:sp>
        <p:nvSpPr>
          <p:cNvPr id="6" name="Slide Number Placeholder 5"/>
          <p:cNvSpPr>
            <a:spLocks noGrp="1"/>
          </p:cNvSpPr>
          <p:nvPr>
            <p:ph type="sldNum" sz="quarter" idx="12"/>
          </p:nvPr>
        </p:nvSpPr>
        <p:spPr/>
        <p:txBody>
          <a:bodyPr/>
          <a:lstStyle/>
          <a:p>
            <a:fld id="{B2FED1A7-FB98-43FD-AA3D-E7C3EC56B298}" type="slidenum">
              <a:rPr lang="en-US" smtClean="0"/>
              <a:t>‹#›</a:t>
            </a:fld>
            <a:endParaRPr lang="en-US"/>
          </a:p>
        </p:txBody>
      </p:sp>
      <p:sp>
        <p:nvSpPr>
          <p:cNvPr id="7" name="Title Placeholder 1"/>
          <p:cNvSpPr>
            <a:spLocks noGrp="1"/>
          </p:cNvSpPr>
          <p:nvPr>
            <p:ph type="title"/>
          </p:nvPr>
        </p:nvSpPr>
        <p:spPr>
          <a:xfrm>
            <a:off x="609600" y="152400"/>
            <a:ext cx="10058400" cy="10668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389050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1" y="1981200"/>
            <a:ext cx="10138129"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76A6A54-2A6B-4242-B691-C4DE4231F394}" type="datetimeFigureOut">
              <a:rPr lang="en-US" smtClean="0"/>
              <a:t>8/21/2025</a:t>
            </a:fld>
            <a:endParaRPr lang="en-US"/>
          </a:p>
        </p:txBody>
      </p:sp>
      <p:sp>
        <p:nvSpPr>
          <p:cNvPr id="6" name="Slide Number Placeholder 5"/>
          <p:cNvSpPr>
            <a:spLocks noGrp="1"/>
          </p:cNvSpPr>
          <p:nvPr>
            <p:ph type="sldNum" sz="quarter" idx="12"/>
          </p:nvPr>
        </p:nvSpPr>
        <p:spPr/>
        <p:txBody>
          <a:bodyPr/>
          <a:lstStyle/>
          <a:p>
            <a:fld id="{B2FED1A7-FB98-43FD-AA3D-E7C3EC56B298}" type="slidenum">
              <a:rPr lang="en-US" smtClean="0"/>
              <a:t>‹#›</a:t>
            </a:fld>
            <a:endParaRPr lang="en-US"/>
          </a:p>
        </p:txBody>
      </p:sp>
      <p:sp>
        <p:nvSpPr>
          <p:cNvPr id="8" name="Text Placeholder 7"/>
          <p:cNvSpPr>
            <a:spLocks noGrp="1"/>
          </p:cNvSpPr>
          <p:nvPr>
            <p:ph type="body" sz="quarter" idx="13" hasCustomPrompt="1"/>
          </p:nvPr>
        </p:nvSpPr>
        <p:spPr>
          <a:xfrm>
            <a:off x="609600" y="1371600"/>
            <a:ext cx="10160000" cy="533400"/>
          </a:xfrm>
        </p:spPr>
        <p:txBody>
          <a:bodyPr/>
          <a:lstStyle>
            <a:lvl1pPr marL="0" indent="0">
              <a:buNone/>
              <a:defRPr b="1" baseline="0">
                <a:solidFill>
                  <a:srgbClr val="C8102E"/>
                </a:solidFill>
              </a:defRPr>
            </a:lvl1pPr>
          </a:lstStyle>
          <a:p>
            <a:pPr lvl="0"/>
            <a:r>
              <a:rPr lang="en-US" dirty="0"/>
              <a:t>Sub-Header Text goes here</a:t>
            </a:r>
          </a:p>
        </p:txBody>
      </p:sp>
    </p:spTree>
    <p:extLst>
      <p:ext uri="{BB962C8B-B14F-4D97-AF65-F5344CB8AC3E}">
        <p14:creationId xmlns:p14="http://schemas.microsoft.com/office/powerpoint/2010/main" val="2248647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47800"/>
            <a:ext cx="5384800" cy="46783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47800"/>
            <a:ext cx="5384800" cy="46783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76A6A54-2A6B-4242-B691-C4DE4231F394}" type="datetimeFigureOut">
              <a:rPr lang="en-US" smtClean="0"/>
              <a:t>8/21/2025</a:t>
            </a:fld>
            <a:endParaRPr lang="en-US"/>
          </a:p>
        </p:txBody>
      </p:sp>
      <p:sp>
        <p:nvSpPr>
          <p:cNvPr id="7" name="Slide Number Placeholder 6"/>
          <p:cNvSpPr>
            <a:spLocks noGrp="1"/>
          </p:cNvSpPr>
          <p:nvPr>
            <p:ph type="sldNum" sz="quarter" idx="12"/>
          </p:nvPr>
        </p:nvSpPr>
        <p:spPr/>
        <p:txBody>
          <a:bodyPr/>
          <a:lstStyle/>
          <a:p>
            <a:fld id="{B2FED1A7-FB98-43FD-AA3D-E7C3EC56B298}" type="slidenum">
              <a:rPr lang="en-US" smtClean="0"/>
              <a:t>‹#›</a:t>
            </a:fld>
            <a:endParaRPr lang="en-US"/>
          </a:p>
        </p:txBody>
      </p:sp>
      <p:sp>
        <p:nvSpPr>
          <p:cNvPr id="9" name="Title 8"/>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56161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524002"/>
            <a:ext cx="5384800" cy="21335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24002"/>
            <a:ext cx="5384800" cy="21335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76A6A54-2A6B-4242-B691-C4DE4231F394}" type="datetimeFigureOut">
              <a:rPr lang="en-US" smtClean="0"/>
              <a:t>8/21/2025</a:t>
            </a:fld>
            <a:endParaRPr lang="en-US"/>
          </a:p>
        </p:txBody>
      </p:sp>
      <p:sp>
        <p:nvSpPr>
          <p:cNvPr id="7" name="Slide Number Placeholder 6"/>
          <p:cNvSpPr>
            <a:spLocks noGrp="1"/>
          </p:cNvSpPr>
          <p:nvPr>
            <p:ph type="sldNum" sz="quarter" idx="12"/>
          </p:nvPr>
        </p:nvSpPr>
        <p:spPr/>
        <p:txBody>
          <a:bodyPr/>
          <a:lstStyle/>
          <a:p>
            <a:fld id="{B2FED1A7-FB98-43FD-AA3D-E7C3EC56B298}" type="slidenum">
              <a:rPr lang="en-US" smtClean="0"/>
              <a:t>‹#›</a:t>
            </a:fld>
            <a:endParaRPr lang="en-US"/>
          </a:p>
        </p:txBody>
      </p:sp>
      <p:sp>
        <p:nvSpPr>
          <p:cNvPr id="10" name="Content Placeholder 2"/>
          <p:cNvSpPr>
            <a:spLocks noGrp="1"/>
          </p:cNvSpPr>
          <p:nvPr>
            <p:ph sz="half" idx="13"/>
          </p:nvPr>
        </p:nvSpPr>
        <p:spPr>
          <a:xfrm>
            <a:off x="609600" y="3810001"/>
            <a:ext cx="5384800" cy="21335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half" idx="14"/>
          </p:nvPr>
        </p:nvSpPr>
        <p:spPr>
          <a:xfrm>
            <a:off x="6197600" y="3810001"/>
            <a:ext cx="5384800" cy="21335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03355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352550"/>
            <a:ext cx="5127313" cy="639762"/>
          </a:xfrm>
        </p:spPr>
        <p:txBody>
          <a:bodyPr anchor="b"/>
          <a:lstStyle>
            <a:lvl1pPr marL="0" indent="0" algn="ctr">
              <a:buNone/>
              <a:defRPr sz="2400" b="1">
                <a:solidFill>
                  <a:srgbClr val="C8102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1" y="1992312"/>
            <a:ext cx="51273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88568" y="1352550"/>
            <a:ext cx="5084233" cy="639762"/>
          </a:xfrm>
        </p:spPr>
        <p:txBody>
          <a:bodyPr anchor="b"/>
          <a:lstStyle>
            <a:lvl1pPr marL="0" indent="0" algn="ctr">
              <a:buNone/>
              <a:defRPr sz="2400" b="1">
                <a:solidFill>
                  <a:srgbClr val="C8102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88568" y="1992312"/>
            <a:ext cx="50842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76A6A54-2A6B-4242-B691-C4DE4231F394}" type="datetimeFigureOut">
              <a:rPr lang="en-US" smtClean="0"/>
              <a:t>8/21/2025</a:t>
            </a:fld>
            <a:endParaRPr lang="en-US"/>
          </a:p>
        </p:txBody>
      </p:sp>
      <p:sp>
        <p:nvSpPr>
          <p:cNvPr id="9" name="Slide Number Placeholder 8"/>
          <p:cNvSpPr>
            <a:spLocks noGrp="1"/>
          </p:cNvSpPr>
          <p:nvPr>
            <p:ph type="sldNum" sz="quarter" idx="12"/>
          </p:nvPr>
        </p:nvSpPr>
        <p:spPr/>
        <p:txBody>
          <a:bodyPr/>
          <a:lstStyle/>
          <a:p>
            <a:fld id="{B2FED1A7-FB98-43FD-AA3D-E7C3EC56B298}" type="slidenum">
              <a:rPr lang="en-US" smtClean="0"/>
              <a:t>‹#›</a:t>
            </a:fld>
            <a:endParaRPr lang="en-US"/>
          </a:p>
        </p:txBody>
      </p:sp>
    </p:spTree>
    <p:extLst>
      <p:ext uri="{BB962C8B-B14F-4D97-AF65-F5344CB8AC3E}">
        <p14:creationId xmlns:p14="http://schemas.microsoft.com/office/powerpoint/2010/main" val="2094397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176A6A54-2A6B-4242-B691-C4DE4231F394}" type="datetimeFigureOut">
              <a:rPr lang="en-US" smtClean="0"/>
              <a:t>8/21/2025</a:t>
            </a:fld>
            <a:endParaRPr lang="en-US"/>
          </a:p>
        </p:txBody>
      </p:sp>
      <p:sp>
        <p:nvSpPr>
          <p:cNvPr id="4" name="Footer Placeholder 3"/>
          <p:cNvSpPr>
            <a:spLocks noGrp="1"/>
          </p:cNvSpPr>
          <p:nvPr>
            <p:ph type="ftr" sz="quarter" idx="11"/>
          </p:nvPr>
        </p:nvSpPr>
        <p:spPr>
          <a:xfrm>
            <a:off x="4165600" y="640080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2FED1A7-FB98-43FD-AA3D-E7C3EC56B298}" type="slidenum">
              <a:rPr lang="en-US" smtClean="0"/>
              <a:t>‹#›</a:t>
            </a:fld>
            <a:endParaRPr lang="en-US"/>
          </a:p>
        </p:txBody>
      </p:sp>
    </p:spTree>
    <p:extLst>
      <p:ext uri="{BB962C8B-B14F-4D97-AF65-F5344CB8AC3E}">
        <p14:creationId xmlns:p14="http://schemas.microsoft.com/office/powerpoint/2010/main" val="2492713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6A6A54-2A6B-4242-B691-C4DE4231F394}" type="datetimeFigureOut">
              <a:rPr lang="en-US" smtClean="0"/>
              <a:t>8/21/2025</a:t>
            </a:fld>
            <a:endParaRPr lang="en-US"/>
          </a:p>
        </p:txBody>
      </p:sp>
      <p:sp>
        <p:nvSpPr>
          <p:cNvPr id="4" name="Slide Number Placeholder 3"/>
          <p:cNvSpPr>
            <a:spLocks noGrp="1"/>
          </p:cNvSpPr>
          <p:nvPr>
            <p:ph type="sldNum" sz="quarter" idx="12"/>
          </p:nvPr>
        </p:nvSpPr>
        <p:spPr/>
        <p:txBody>
          <a:bodyPr/>
          <a:lstStyle/>
          <a:p>
            <a:fld id="{B2FED1A7-FB98-43FD-AA3D-E7C3EC56B298}" type="slidenum">
              <a:rPr lang="en-US" smtClean="0"/>
              <a:t>‹#›</a:t>
            </a:fld>
            <a:endParaRPr lang="en-US"/>
          </a:p>
        </p:txBody>
      </p:sp>
    </p:spTree>
    <p:extLst>
      <p:ext uri="{BB962C8B-B14F-4D97-AF65-F5344CB8AC3E}">
        <p14:creationId xmlns:p14="http://schemas.microsoft.com/office/powerpoint/2010/main" val="719665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asic content with footer">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825625"/>
            <a:ext cx="9867414" cy="3660775"/>
          </a:xfrm>
          <a:prstGeom prst="rect">
            <a:avLst/>
          </a:prstGeom>
        </p:spPr>
        <p:txBody>
          <a:bodyPr/>
          <a:lstStyle>
            <a:lvl1pPr>
              <a:lnSpc>
                <a:spcPct val="114000"/>
              </a:lnSpc>
              <a:spcBef>
                <a:spcPts val="600"/>
              </a:spcBef>
              <a:buClr>
                <a:srgbClr val="137662"/>
              </a:buClr>
              <a:defRPr b="0" i="0">
                <a:latin typeface="Helvetica Neue Light" panose="02000403000000020004" pitchFamily="2" charset="0"/>
                <a:ea typeface="Helvetica Neue Light" panose="02000403000000020004" pitchFamily="2" charset="0"/>
              </a:defRPr>
            </a:lvl1pPr>
            <a:lvl2pPr>
              <a:lnSpc>
                <a:spcPct val="114000"/>
              </a:lnSpc>
              <a:spcBef>
                <a:spcPts val="600"/>
              </a:spcBef>
              <a:buClr>
                <a:srgbClr val="137662"/>
              </a:buClr>
              <a:defRPr sz="2800" b="0" i="0">
                <a:latin typeface="Helvetica Neue Light" panose="02000403000000020004" pitchFamily="2" charset="0"/>
                <a:ea typeface="Helvetica Neue Light" panose="02000403000000020004" pitchFamily="2" charset="0"/>
              </a:defRPr>
            </a:lvl2pPr>
            <a:lvl3pPr>
              <a:lnSpc>
                <a:spcPct val="114000"/>
              </a:lnSpc>
              <a:spcBef>
                <a:spcPts val="600"/>
              </a:spcBef>
              <a:buClr>
                <a:srgbClr val="137662"/>
              </a:buClr>
              <a:defRPr sz="2400" b="0" i="0">
                <a:latin typeface="Helvetica Neue Light" panose="02000403000000020004" pitchFamily="2" charset="0"/>
                <a:ea typeface="Helvetica Neue Light" panose="02000403000000020004" pitchFamily="2" charset="0"/>
              </a:defRPr>
            </a:lvl3pPr>
            <a:lvl4pPr>
              <a:lnSpc>
                <a:spcPct val="114000"/>
              </a:lnSpc>
              <a:spcBef>
                <a:spcPts val="600"/>
              </a:spcBef>
              <a:buClr>
                <a:srgbClr val="137662"/>
              </a:buClr>
              <a:defRPr sz="2000" b="0" i="0">
                <a:latin typeface="Helvetica Neue Light" panose="02000403000000020004" pitchFamily="2" charset="0"/>
                <a:ea typeface="Helvetica Neue Light" panose="02000403000000020004" pitchFamily="2" charset="0"/>
              </a:defRPr>
            </a:lvl4pPr>
            <a:lvl5pPr>
              <a:lnSpc>
                <a:spcPct val="114000"/>
              </a:lnSpc>
              <a:spcBef>
                <a:spcPts val="600"/>
              </a:spcBef>
              <a:buClr>
                <a:srgbClr val="137662"/>
              </a:buClr>
              <a:defRPr sz="2000" b="0" i="0">
                <a:latin typeface="Helvetica Neue Light" panose="02000403000000020004" pitchFamily="2" charset="0"/>
                <a:ea typeface="Helvetica Neue Light" panose="020004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609600" y="442916"/>
            <a:ext cx="10972314" cy="997806"/>
          </a:xfrm>
          <a:prstGeom prst="rect">
            <a:avLst/>
          </a:prstGeom>
        </p:spPr>
        <p:txBody>
          <a:bodyPr anchor="b"/>
          <a:lstStyle>
            <a:lvl1pPr>
              <a:defRPr sz="4000"/>
            </a:lvl1pPr>
          </a:lstStyle>
          <a:p>
            <a:r>
              <a:rPr lang="en-US"/>
              <a:t>Click to edit Master title style</a:t>
            </a:r>
            <a:endParaRPr lang="en-US" dirty="0"/>
          </a:p>
        </p:txBody>
      </p:sp>
      <p:sp>
        <p:nvSpPr>
          <p:cNvPr id="13" name="Text Placeholder 12"/>
          <p:cNvSpPr>
            <a:spLocks noGrp="1"/>
          </p:cNvSpPr>
          <p:nvPr>
            <p:ph type="body" idx="12"/>
          </p:nvPr>
        </p:nvSpPr>
        <p:spPr>
          <a:xfrm>
            <a:off x="609114" y="5717257"/>
            <a:ext cx="10972314" cy="217805"/>
          </a:xfrm>
          <a:prstGeom prst="rect">
            <a:avLst/>
          </a:prstGeom>
        </p:spPr>
        <p:txBody>
          <a:bodyPr/>
          <a:lstStyle>
            <a:lvl1pPr>
              <a:spcBef>
                <a:spcPts val="400"/>
              </a:spcBef>
              <a:buNone/>
              <a:defRPr sz="1200" b="0" i="0">
                <a:solidFill>
                  <a:srgbClr val="616265"/>
                </a:solidFill>
                <a:latin typeface="Helvetica Neue Light" panose="02000403000000020004" pitchFamily="2" charset="0"/>
                <a:ea typeface="Helvetica Neue Light" panose="02000403000000020004" pitchFamily="2" charset="0"/>
              </a:defRPr>
            </a:lvl1pPr>
          </a:lstStyle>
          <a:p>
            <a:pPr lvl="0"/>
            <a:endParaRPr lang="en-US" dirty="0"/>
          </a:p>
        </p:txBody>
      </p:sp>
      <p:sp>
        <p:nvSpPr>
          <p:cNvPr id="2" name="Slide Number Placeholder 5">
            <a:extLst>
              <a:ext uri="{FF2B5EF4-FFF2-40B4-BE49-F238E27FC236}">
                <a16:creationId xmlns:a16="http://schemas.microsoft.com/office/drawing/2014/main" id="{0B1E8D97-36FF-1916-296D-AB05EC69A712}"/>
              </a:ext>
            </a:extLst>
          </p:cNvPr>
          <p:cNvSpPr>
            <a:spLocks noGrp="1"/>
          </p:cNvSpPr>
          <p:nvPr>
            <p:ph type="sldNum" sz="quarter" idx="13"/>
          </p:nvPr>
        </p:nvSpPr>
        <p:spPr/>
        <p:txBody>
          <a:bodyPr/>
          <a:lstStyle>
            <a:lvl1pPr>
              <a:defRPr/>
            </a:lvl1pPr>
          </a:lstStyle>
          <a:p>
            <a:pPr>
              <a:defRPr/>
            </a:pPr>
            <a:fld id="{8C84A361-5B74-416C-BCB2-251FFC0EAC71}" type="slidenum">
              <a:rPr lang="en-US"/>
              <a:pPr>
                <a:defRPr/>
              </a:pPr>
              <a:t>‹#›</a:t>
            </a:fld>
            <a:endParaRPr lang="en-US" dirty="0"/>
          </a:p>
        </p:txBody>
      </p:sp>
    </p:spTree>
    <p:extLst>
      <p:ext uri="{BB962C8B-B14F-4D97-AF65-F5344CB8AC3E}">
        <p14:creationId xmlns:p14="http://schemas.microsoft.com/office/powerpoint/2010/main" val="562385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6248400"/>
            <a:ext cx="12192000" cy="609600"/>
          </a:xfrm>
          <a:prstGeom prst="rect">
            <a:avLst/>
          </a:prstGeom>
          <a:solidFill>
            <a:schemeClr val="tx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15" name="Rectangle 14"/>
          <p:cNvSpPr/>
          <p:nvPr userDrawn="1"/>
        </p:nvSpPr>
        <p:spPr>
          <a:xfrm>
            <a:off x="0" y="0"/>
            <a:ext cx="12192000" cy="1219200"/>
          </a:xfrm>
          <a:prstGeom prst="rect">
            <a:avLst/>
          </a:prstGeom>
          <a:solidFill>
            <a:srgbClr val="C8102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ffectLst/>
            </a:endParaRPr>
          </a:p>
        </p:txBody>
      </p:sp>
      <p:sp>
        <p:nvSpPr>
          <p:cNvPr id="2" name="Title Placeholder 1"/>
          <p:cNvSpPr>
            <a:spLocks noGrp="1"/>
          </p:cNvSpPr>
          <p:nvPr>
            <p:ph type="title"/>
          </p:nvPr>
        </p:nvSpPr>
        <p:spPr>
          <a:xfrm>
            <a:off x="609600" y="152400"/>
            <a:ext cx="10058400" cy="990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371600"/>
            <a:ext cx="10972800" cy="4648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08000" y="6340476"/>
            <a:ext cx="1219200" cy="365125"/>
          </a:xfrm>
          <a:prstGeom prst="rect">
            <a:avLst/>
          </a:prstGeom>
        </p:spPr>
        <p:txBody>
          <a:bodyPr vert="horz" lIns="91440" tIns="45720" rIns="91440" bIns="45720" rtlCol="0" anchor="ctr"/>
          <a:lstStyle>
            <a:lvl1pPr algn="l">
              <a:defRPr sz="1200">
                <a:solidFill>
                  <a:schemeClr val="bg1"/>
                </a:solidFill>
              </a:defRPr>
            </a:lvl1pPr>
          </a:lstStyle>
          <a:p>
            <a:fld id="{176A6A54-2A6B-4242-B691-C4DE4231F394}" type="datetimeFigureOut">
              <a:rPr lang="en-US" smtClean="0"/>
              <a:pPr/>
              <a:t>8/21/2025</a:t>
            </a:fld>
            <a:endParaRPr lang="en-US"/>
          </a:p>
        </p:txBody>
      </p:sp>
      <p:sp>
        <p:nvSpPr>
          <p:cNvPr id="6" name="Slide Number Placeholder 5"/>
          <p:cNvSpPr>
            <a:spLocks noGrp="1"/>
          </p:cNvSpPr>
          <p:nvPr>
            <p:ph type="sldNum" sz="quarter" idx="4"/>
          </p:nvPr>
        </p:nvSpPr>
        <p:spPr>
          <a:xfrm>
            <a:off x="9855200" y="6324601"/>
            <a:ext cx="1828800" cy="365125"/>
          </a:xfrm>
          <a:prstGeom prst="rect">
            <a:avLst/>
          </a:prstGeom>
        </p:spPr>
        <p:txBody>
          <a:bodyPr vert="horz" lIns="91440" tIns="45720" rIns="91440" bIns="45720" rtlCol="0" anchor="ctr"/>
          <a:lstStyle>
            <a:lvl1pPr algn="r">
              <a:defRPr sz="1200">
                <a:solidFill>
                  <a:schemeClr val="bg1"/>
                </a:solidFill>
              </a:defRPr>
            </a:lvl1pPr>
          </a:lstStyle>
          <a:p>
            <a:fld id="{B2FED1A7-FB98-43FD-AA3D-E7C3EC56B298}" type="slidenum">
              <a:rPr lang="en-US" smtClean="0"/>
              <a:pPr/>
              <a:t>‹#›</a:t>
            </a:fld>
            <a:endParaRPr lang="en-US"/>
          </a:p>
        </p:txBody>
      </p:sp>
      <p:pic>
        <p:nvPicPr>
          <p:cNvPr id="12" name="Picture 1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125200" y="381000"/>
            <a:ext cx="678610" cy="1180958"/>
          </a:xfrm>
          <a:prstGeom prst="rect">
            <a:avLst/>
          </a:prstGeom>
        </p:spPr>
      </p:pic>
    </p:spTree>
    <p:extLst>
      <p:ext uri="{BB962C8B-B14F-4D97-AF65-F5344CB8AC3E}">
        <p14:creationId xmlns:p14="http://schemas.microsoft.com/office/powerpoint/2010/main" val="127662441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Lst>
  <p:txStyles>
    <p:titleStyle>
      <a:lvl1pPr algn="l" defTabSz="914400" rtl="0" eaLnBrk="1" latinLnBrk="0" hangingPunct="1">
        <a:spcBef>
          <a:spcPct val="0"/>
        </a:spcBef>
        <a:buNone/>
        <a:defRPr sz="4000" b="1" kern="1200">
          <a:solidFill>
            <a:schemeClr val="bg1"/>
          </a:solidFill>
          <a:latin typeface="+mj-lt"/>
          <a:ea typeface="Roboto Slab" pitchFamily="2" charset="0"/>
          <a:cs typeface="Arial"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8A30F1-B42A-8049-BBFC-EC07A0D2DEFF}"/>
              </a:ext>
            </a:extLst>
          </p:cNvPr>
          <p:cNvSpPr>
            <a:spLocks noGrp="1"/>
          </p:cNvSpPr>
          <p:nvPr>
            <p:ph type="ctrTitle"/>
          </p:nvPr>
        </p:nvSpPr>
        <p:spPr/>
        <p:txBody>
          <a:bodyPr>
            <a:normAutofit fontScale="90000"/>
          </a:bodyPr>
          <a:lstStyle/>
          <a:p>
            <a:r>
              <a:rPr lang="en-US" dirty="0">
                <a:latin typeface="Gotham Medium" pitchFamily="50" charset="0"/>
              </a:rPr>
              <a:t>Enhancing Health of Older Adults Using Digital Technologies: Our Community Based Partnership Approach.</a:t>
            </a:r>
          </a:p>
        </p:txBody>
      </p:sp>
      <p:sp>
        <p:nvSpPr>
          <p:cNvPr id="4" name="Subtitle 3"/>
          <p:cNvSpPr>
            <a:spLocks noGrp="1"/>
          </p:cNvSpPr>
          <p:nvPr>
            <p:ph type="subTitle" idx="1"/>
          </p:nvPr>
        </p:nvSpPr>
        <p:spPr>
          <a:xfrm>
            <a:off x="1625600" y="5134240"/>
            <a:ext cx="8737600" cy="954044"/>
          </a:xfrm>
        </p:spPr>
        <p:txBody>
          <a:bodyPr vert="horz" lIns="91440" tIns="45720" rIns="91440" bIns="45720" rtlCol="0" anchor="t">
            <a:noAutofit/>
          </a:bodyPr>
          <a:lstStyle/>
          <a:p>
            <a:endParaRPr lang="en-US" altLang="en-US" sz="1800" dirty="0">
              <a:latin typeface="Gotham Light" pitchFamily="50" charset="0"/>
              <a:ea typeface="Helvetica Neue Medium"/>
              <a:cs typeface="Helvetica Neue Medium"/>
            </a:endParaRPr>
          </a:p>
          <a:p>
            <a:r>
              <a:rPr lang="en-US" altLang="en-US" sz="1800" dirty="0">
                <a:latin typeface="Gotham Light" pitchFamily="50" charset="0"/>
                <a:ea typeface="Helvetica Neue Medium"/>
                <a:cs typeface="Helvetica Neue Medium"/>
              </a:rPr>
              <a:t>August 28, 2025</a:t>
            </a:r>
            <a:endParaRPr lang="en-US" sz="1800" dirty="0">
              <a:latin typeface="Gotham Light" pitchFamily="50" charset="0"/>
              <a:ea typeface="Calibri" panose="020F0502020204030204" pitchFamily="34" charset="0"/>
            </a:endParaRPr>
          </a:p>
        </p:txBody>
      </p:sp>
    </p:spTree>
    <p:extLst>
      <p:ext uri="{BB962C8B-B14F-4D97-AF65-F5344CB8AC3E}">
        <p14:creationId xmlns:p14="http://schemas.microsoft.com/office/powerpoint/2010/main" val="239249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a16="http://schemas.microsoft.com/office/drawing/2014/main" id="{FA83023B-3204-6F5B-4E67-71D31A405F43}"/>
              </a:ext>
            </a:extLst>
          </p:cNvPr>
          <p:cNvGraphicFramePr>
            <a:graphicFrameLocks noGrp="1"/>
          </p:cNvGraphicFramePr>
          <p:nvPr>
            <p:ph sz="half" idx="1"/>
            <p:extLst>
              <p:ext uri="{D42A27DB-BD31-4B8C-83A1-F6EECF244321}">
                <p14:modId xmlns:p14="http://schemas.microsoft.com/office/powerpoint/2010/main" val="891796727"/>
              </p:ext>
            </p:extLst>
          </p:nvPr>
        </p:nvGraphicFramePr>
        <p:xfrm>
          <a:off x="249382" y="1129145"/>
          <a:ext cx="11813308" cy="5036127"/>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F53CA9D0-B87A-2D07-1E85-830BA300D0EB}"/>
              </a:ext>
            </a:extLst>
          </p:cNvPr>
          <p:cNvSpPr>
            <a:spLocks noGrp="1"/>
          </p:cNvSpPr>
          <p:nvPr>
            <p:ph type="title"/>
          </p:nvPr>
        </p:nvSpPr>
        <p:spPr>
          <a:xfrm>
            <a:off x="249382" y="138545"/>
            <a:ext cx="10058400" cy="990600"/>
          </a:xfrm>
        </p:spPr>
        <p:txBody>
          <a:bodyPr>
            <a:normAutofit/>
          </a:bodyPr>
          <a:lstStyle/>
          <a:p>
            <a:r>
              <a:rPr lang="en-US" sz="4800" dirty="0">
                <a:latin typeface="Gotham Medium" pitchFamily="50" charset="0"/>
              </a:rPr>
              <a:t>What participants told us</a:t>
            </a:r>
          </a:p>
        </p:txBody>
      </p:sp>
    </p:spTree>
    <p:extLst>
      <p:ext uri="{BB962C8B-B14F-4D97-AF65-F5344CB8AC3E}">
        <p14:creationId xmlns:p14="http://schemas.microsoft.com/office/powerpoint/2010/main" val="3743504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2835FF-8A95-CB51-0FCA-FCB25A5AF3C6}"/>
              </a:ext>
            </a:extLst>
          </p:cNvPr>
          <p:cNvSpPr>
            <a:spLocks noGrp="1"/>
          </p:cNvSpPr>
          <p:nvPr>
            <p:ph type="title"/>
          </p:nvPr>
        </p:nvSpPr>
        <p:spPr>
          <a:xfrm>
            <a:off x="295563" y="138545"/>
            <a:ext cx="10058400" cy="1066800"/>
          </a:xfrm>
        </p:spPr>
        <p:txBody>
          <a:bodyPr>
            <a:normAutofit/>
          </a:bodyPr>
          <a:lstStyle/>
          <a:p>
            <a:r>
              <a:rPr lang="en-US" sz="4800" dirty="0">
                <a:latin typeface="Gotham Medium" pitchFamily="50" charset="0"/>
              </a:rPr>
              <a:t>Reactions to STEHL project</a:t>
            </a:r>
          </a:p>
        </p:txBody>
      </p:sp>
      <p:graphicFrame>
        <p:nvGraphicFramePr>
          <p:cNvPr id="13" name="Content Placeholder 12">
            <a:extLst>
              <a:ext uri="{FF2B5EF4-FFF2-40B4-BE49-F238E27FC236}">
                <a16:creationId xmlns:a16="http://schemas.microsoft.com/office/drawing/2014/main" id="{E7C130FC-53C8-98C7-BF09-0A3815B86F07}"/>
              </a:ext>
            </a:extLst>
          </p:cNvPr>
          <p:cNvGraphicFramePr>
            <a:graphicFrameLocks noGrp="1"/>
          </p:cNvGraphicFramePr>
          <p:nvPr>
            <p:ph idx="1"/>
            <p:extLst>
              <p:ext uri="{D42A27DB-BD31-4B8C-83A1-F6EECF244321}">
                <p14:modId xmlns:p14="http://schemas.microsoft.com/office/powerpoint/2010/main" val="1599687703"/>
              </p:ext>
            </p:extLst>
          </p:nvPr>
        </p:nvGraphicFramePr>
        <p:xfrm>
          <a:off x="295563" y="1302327"/>
          <a:ext cx="11268363" cy="47174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64006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F80307-1C28-CE86-B2C3-725C6E4F223F}"/>
              </a:ext>
            </a:extLst>
          </p:cNvPr>
          <p:cNvSpPr txBox="1"/>
          <p:nvPr/>
        </p:nvSpPr>
        <p:spPr>
          <a:xfrm>
            <a:off x="533591" y="2339448"/>
            <a:ext cx="9493004" cy="2893100"/>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Gotham Book" pitchFamily="50" charset="0"/>
              </a:rPr>
              <a:t>Training undergraduates through American Heart Association (AHA) </a:t>
            </a:r>
            <a:r>
              <a:rPr lang="en-US" sz="3200" dirty="0" err="1">
                <a:latin typeface="Gotham Book" pitchFamily="50" charset="0"/>
              </a:rPr>
              <a:t>DigiHEART</a:t>
            </a:r>
            <a:r>
              <a:rPr lang="en-US" sz="3200" dirty="0">
                <a:latin typeface="Gotham Book" pitchFamily="50" charset="0"/>
              </a:rPr>
              <a:t>-Link</a:t>
            </a:r>
          </a:p>
          <a:p>
            <a:pPr marL="285750" indent="-285750">
              <a:buFont typeface="Arial" panose="020B0604020202020204" pitchFamily="34" charset="0"/>
              <a:buChar char="•"/>
            </a:pPr>
            <a:r>
              <a:rPr lang="en-US" sz="3200" dirty="0">
                <a:latin typeface="Gotham Book" pitchFamily="50" charset="0"/>
              </a:rPr>
              <a:t>Ensuring NIU is a hub for aging equity and community-engaged science</a:t>
            </a:r>
          </a:p>
          <a:p>
            <a:pPr marL="285750" indent="-285750">
              <a:buFont typeface="Arial" panose="020B0604020202020204" pitchFamily="34" charset="0"/>
              <a:buChar char="•"/>
            </a:pPr>
            <a:endParaRPr lang="en-US" sz="3600" dirty="0"/>
          </a:p>
          <a:p>
            <a:pPr lvl="0"/>
            <a:endParaRPr lang="en-US" dirty="0"/>
          </a:p>
        </p:txBody>
      </p:sp>
      <p:sp>
        <p:nvSpPr>
          <p:cNvPr id="4" name="TextBox 3">
            <a:extLst>
              <a:ext uri="{FF2B5EF4-FFF2-40B4-BE49-F238E27FC236}">
                <a16:creationId xmlns:a16="http://schemas.microsoft.com/office/drawing/2014/main" id="{FA352027-BCC9-A6DC-7681-096E1E13C5E6}"/>
              </a:ext>
            </a:extLst>
          </p:cNvPr>
          <p:cNvSpPr txBox="1"/>
          <p:nvPr/>
        </p:nvSpPr>
        <p:spPr>
          <a:xfrm>
            <a:off x="99391" y="1631562"/>
            <a:ext cx="9740348" cy="707886"/>
          </a:xfrm>
          <a:prstGeom prst="rect">
            <a:avLst/>
          </a:prstGeom>
          <a:noFill/>
        </p:spPr>
        <p:txBody>
          <a:bodyPr wrap="square" rtlCol="0">
            <a:spAutoFit/>
          </a:bodyPr>
          <a:lstStyle/>
          <a:p>
            <a:r>
              <a:rPr lang="en-US" sz="4000" dirty="0">
                <a:solidFill>
                  <a:srgbClr val="C8102E"/>
                </a:solidFill>
                <a:latin typeface="Gotham Medium" pitchFamily="50" charset="0"/>
              </a:rPr>
              <a:t>Building healthier futures together</a:t>
            </a:r>
            <a:endParaRPr lang="en-US" sz="4000" dirty="0">
              <a:solidFill>
                <a:srgbClr val="C8102E"/>
              </a:solidFill>
            </a:endParaRPr>
          </a:p>
        </p:txBody>
      </p:sp>
      <p:sp>
        <p:nvSpPr>
          <p:cNvPr id="6" name="Title 5">
            <a:extLst>
              <a:ext uri="{FF2B5EF4-FFF2-40B4-BE49-F238E27FC236}">
                <a16:creationId xmlns:a16="http://schemas.microsoft.com/office/drawing/2014/main" id="{5EDF86DA-3146-77DC-0961-F2E6ECAF4A07}"/>
              </a:ext>
            </a:extLst>
          </p:cNvPr>
          <p:cNvSpPr>
            <a:spLocks noGrp="1"/>
          </p:cNvSpPr>
          <p:nvPr>
            <p:ph type="title"/>
          </p:nvPr>
        </p:nvSpPr>
        <p:spPr>
          <a:xfrm>
            <a:off x="156376" y="145774"/>
            <a:ext cx="10058400" cy="1066800"/>
          </a:xfrm>
        </p:spPr>
        <p:txBody>
          <a:bodyPr>
            <a:normAutofit/>
          </a:bodyPr>
          <a:lstStyle/>
          <a:p>
            <a:r>
              <a:rPr lang="en-US" sz="5400" dirty="0">
                <a:latin typeface="Gotham Medium" pitchFamily="50" charset="0"/>
              </a:rPr>
              <a:t>What’s next?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495C1E-2981-718C-39E9-852D51979F41}"/>
              </a:ext>
            </a:extLst>
          </p:cNvPr>
          <p:cNvSpPr>
            <a:spLocks noGrp="1"/>
          </p:cNvSpPr>
          <p:nvPr>
            <p:ph sz="half" idx="1"/>
          </p:nvPr>
        </p:nvSpPr>
        <p:spPr>
          <a:xfrm>
            <a:off x="204084" y="1376780"/>
            <a:ext cx="11586308" cy="4223655"/>
          </a:xfrm>
        </p:spPr>
        <p:txBody>
          <a:bodyPr>
            <a:normAutofit/>
          </a:bodyPr>
          <a:lstStyle/>
          <a:p>
            <a:r>
              <a:rPr lang="en-US" b="1" dirty="0">
                <a:latin typeface="Gotham Book" pitchFamily="50" charset="0"/>
              </a:rPr>
              <a:t>It starts with supportive leadership!</a:t>
            </a:r>
          </a:p>
          <a:p>
            <a:pPr marL="0" indent="0">
              <a:buNone/>
            </a:pPr>
            <a:r>
              <a:rPr lang="en-US" dirty="0">
                <a:latin typeface="Gotham Book" pitchFamily="50" charset="0"/>
              </a:rPr>
              <a:t>	Dean Fiala and Dr. Gordon have created space for 	innovation. Their mentorship and initiatives like Huskie 	Frontiers, CHHS Special Interest Groups and CHHS</a:t>
            </a:r>
            <a:br>
              <a:rPr lang="en-US" dirty="0">
                <a:latin typeface="Gotham Book" pitchFamily="50" charset="0"/>
              </a:rPr>
            </a:br>
            <a:r>
              <a:rPr lang="en-US" dirty="0">
                <a:latin typeface="Gotham Book" pitchFamily="50" charset="0"/>
              </a:rPr>
              <a:t>	Research Scholars opened doors for research and grants.</a:t>
            </a:r>
            <a:br>
              <a:rPr lang="en-US" dirty="0">
                <a:latin typeface="Gotham Book" pitchFamily="50" charset="0"/>
              </a:rPr>
            </a:br>
            <a:endParaRPr lang="en-US" dirty="0">
              <a:latin typeface="Gotham Book" pitchFamily="50" charset="0"/>
            </a:endParaRPr>
          </a:p>
          <a:p>
            <a:r>
              <a:rPr lang="en-US" b="1" dirty="0">
                <a:latin typeface="Gotham Book" pitchFamily="50" charset="0"/>
              </a:rPr>
              <a:t>UGA – University Grants Academy</a:t>
            </a:r>
          </a:p>
          <a:p>
            <a:pPr marL="0" indent="0">
              <a:buNone/>
            </a:pPr>
            <a:r>
              <a:rPr lang="en-US" dirty="0">
                <a:latin typeface="Gotham Book" pitchFamily="50" charset="0"/>
              </a:rPr>
              <a:t>	Support for research and specifically to involve students 	in 	the process.</a:t>
            </a:r>
          </a:p>
        </p:txBody>
      </p:sp>
      <p:sp>
        <p:nvSpPr>
          <p:cNvPr id="6" name="Title 5">
            <a:extLst>
              <a:ext uri="{FF2B5EF4-FFF2-40B4-BE49-F238E27FC236}">
                <a16:creationId xmlns:a16="http://schemas.microsoft.com/office/drawing/2014/main" id="{D5F19085-ECD1-1601-5966-DFBA1D698DA7}"/>
              </a:ext>
            </a:extLst>
          </p:cNvPr>
          <p:cNvSpPr>
            <a:spLocks noGrp="1"/>
          </p:cNvSpPr>
          <p:nvPr>
            <p:ph type="title"/>
          </p:nvPr>
        </p:nvSpPr>
        <p:spPr>
          <a:xfrm>
            <a:off x="204084" y="169628"/>
            <a:ext cx="10058400" cy="990600"/>
          </a:xfrm>
        </p:spPr>
        <p:txBody>
          <a:bodyPr>
            <a:normAutofit/>
          </a:bodyPr>
          <a:lstStyle/>
          <a:p>
            <a:r>
              <a:rPr lang="en-US" sz="4800" dirty="0">
                <a:latin typeface="Gotham Medium" pitchFamily="50" charset="0"/>
              </a:rPr>
              <a:t>How we do it? Thanks to NIU! </a:t>
            </a:r>
          </a:p>
        </p:txBody>
      </p:sp>
    </p:spTree>
    <p:extLst>
      <p:ext uri="{BB962C8B-B14F-4D97-AF65-F5344CB8AC3E}">
        <p14:creationId xmlns:p14="http://schemas.microsoft.com/office/powerpoint/2010/main" val="2765552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1649A7F-7163-24F9-F092-E54190ADECA2}"/>
              </a:ext>
            </a:extLst>
          </p:cNvPr>
          <p:cNvPicPr>
            <a:picLocks noChangeAspect="1"/>
          </p:cNvPicPr>
          <p:nvPr/>
        </p:nvPicPr>
        <p:blipFill>
          <a:blip r:embed="rId3"/>
          <a:srcRect t="13391" b="20139"/>
          <a:stretch>
            <a:fillRect/>
          </a:stretch>
        </p:blipFill>
        <p:spPr>
          <a:xfrm>
            <a:off x="1144356" y="1421591"/>
            <a:ext cx="9645609" cy="4532400"/>
          </a:xfrm>
          <a:prstGeom prst="rect">
            <a:avLst/>
          </a:prstGeom>
          <a:noFill/>
        </p:spPr>
      </p:pic>
      <p:sp>
        <p:nvSpPr>
          <p:cNvPr id="18" name="Title 2">
            <a:extLst>
              <a:ext uri="{FF2B5EF4-FFF2-40B4-BE49-F238E27FC236}">
                <a16:creationId xmlns:a16="http://schemas.microsoft.com/office/drawing/2014/main" id="{B641C6DE-7763-B066-2C75-07BDB46D2874}"/>
              </a:ext>
            </a:extLst>
          </p:cNvPr>
          <p:cNvSpPr>
            <a:spLocks noGrp="1"/>
          </p:cNvSpPr>
          <p:nvPr>
            <p:ph type="title"/>
          </p:nvPr>
        </p:nvSpPr>
        <p:spPr>
          <a:xfrm>
            <a:off x="219986" y="152400"/>
            <a:ext cx="10058400" cy="1066800"/>
          </a:xfrm>
        </p:spPr>
        <p:txBody>
          <a:bodyPr>
            <a:normAutofit/>
          </a:bodyPr>
          <a:lstStyle/>
          <a:p>
            <a:r>
              <a:rPr lang="en-US" sz="4800" dirty="0">
                <a:latin typeface="Gotham Medium" pitchFamily="50" charset="0"/>
              </a:rPr>
              <a:t>Thank you for your time! </a:t>
            </a:r>
          </a:p>
        </p:txBody>
      </p:sp>
    </p:spTree>
    <p:extLst>
      <p:ext uri="{BB962C8B-B14F-4D97-AF65-F5344CB8AC3E}">
        <p14:creationId xmlns:p14="http://schemas.microsoft.com/office/powerpoint/2010/main" val="2413419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miling at camera&#10;&#10;AI-generated content may be incorrect.">
            <a:extLst>
              <a:ext uri="{FF2B5EF4-FFF2-40B4-BE49-F238E27FC236}">
                <a16:creationId xmlns:a16="http://schemas.microsoft.com/office/drawing/2014/main" id="{A9F9E14A-8BC0-E223-0E57-1CB42F508C06}"/>
              </a:ext>
            </a:extLst>
          </p:cNvPr>
          <p:cNvPicPr>
            <a:picLocks noChangeAspect="1"/>
          </p:cNvPicPr>
          <p:nvPr/>
        </p:nvPicPr>
        <p:blipFill>
          <a:blip r:embed="rId3"/>
          <a:srcRect l="23171"/>
          <a:stretch>
            <a:fillRect/>
          </a:stretch>
        </p:blipFill>
        <p:spPr>
          <a:xfrm>
            <a:off x="0" y="1502798"/>
            <a:ext cx="5239909" cy="4552482"/>
          </a:xfrm>
          <a:prstGeom prst="rect">
            <a:avLst/>
          </a:prstGeom>
          <a:noFill/>
        </p:spPr>
      </p:pic>
      <p:sp>
        <p:nvSpPr>
          <p:cNvPr id="14" name="Content Placeholder 13">
            <a:extLst>
              <a:ext uri="{FF2B5EF4-FFF2-40B4-BE49-F238E27FC236}">
                <a16:creationId xmlns:a16="http://schemas.microsoft.com/office/drawing/2014/main" id="{78D2A284-E396-1D76-91E6-30753E17F39A}"/>
              </a:ext>
            </a:extLst>
          </p:cNvPr>
          <p:cNvSpPr>
            <a:spLocks noGrp="1"/>
          </p:cNvSpPr>
          <p:nvPr>
            <p:ph sz="half" idx="2"/>
          </p:nvPr>
        </p:nvSpPr>
        <p:spPr>
          <a:xfrm>
            <a:off x="5383033" y="1796996"/>
            <a:ext cx="6808967" cy="3816626"/>
          </a:xfrm>
        </p:spPr>
        <p:txBody>
          <a:bodyPr>
            <a:normAutofit lnSpcReduction="10000"/>
          </a:bodyPr>
          <a:lstStyle/>
          <a:p>
            <a:r>
              <a:rPr lang="en-US" sz="3600" dirty="0">
                <a:latin typeface="Gotham Book" pitchFamily="50" charset="0"/>
              </a:rPr>
              <a:t>17+ years as an RN: cardiac surgery, emergency room, post-op care. </a:t>
            </a:r>
          </a:p>
          <a:p>
            <a:endParaRPr lang="en-US" sz="3600" dirty="0">
              <a:latin typeface="Gotham Book" pitchFamily="50" charset="0"/>
            </a:endParaRPr>
          </a:p>
          <a:p>
            <a:r>
              <a:rPr lang="en-US" sz="3600" dirty="0">
                <a:latin typeface="Gotham Book" pitchFamily="50" charset="0"/>
              </a:rPr>
              <a:t>12+ years as a Nurse Practitioner: rehabilitation, pain management.</a:t>
            </a:r>
          </a:p>
          <a:p>
            <a:pPr marL="0" indent="0">
              <a:buNone/>
            </a:pPr>
            <a:endParaRPr lang="en-US" sz="3600" dirty="0">
              <a:latin typeface="Gotham Book" pitchFamily="50" charset="0"/>
            </a:endParaRPr>
          </a:p>
          <a:p>
            <a:endParaRPr lang="en-US" dirty="0"/>
          </a:p>
          <a:p>
            <a:endParaRPr lang="en-US" dirty="0"/>
          </a:p>
        </p:txBody>
      </p:sp>
      <p:sp>
        <p:nvSpPr>
          <p:cNvPr id="4" name="Title 3">
            <a:extLst>
              <a:ext uri="{FF2B5EF4-FFF2-40B4-BE49-F238E27FC236}">
                <a16:creationId xmlns:a16="http://schemas.microsoft.com/office/drawing/2014/main" id="{47145F20-91CB-1EC5-784C-E5D552D0C3AB}"/>
              </a:ext>
            </a:extLst>
          </p:cNvPr>
          <p:cNvSpPr>
            <a:spLocks noGrp="1"/>
          </p:cNvSpPr>
          <p:nvPr>
            <p:ph type="title"/>
          </p:nvPr>
        </p:nvSpPr>
        <p:spPr>
          <a:xfrm>
            <a:off x="157401" y="96740"/>
            <a:ext cx="10058400" cy="990600"/>
          </a:xfrm>
        </p:spPr>
        <p:txBody>
          <a:bodyPr>
            <a:normAutofit fontScale="90000"/>
          </a:bodyPr>
          <a:lstStyle/>
          <a:p>
            <a:r>
              <a:rPr lang="en-US" dirty="0">
                <a:solidFill>
                  <a:srgbClr val="FFFFFF"/>
                </a:solidFill>
                <a:latin typeface="Gotham Medium" pitchFamily="50" charset="0"/>
              </a:rPr>
              <a:t>Anitha Saravanan, Ph.D., RN, APRN</a:t>
            </a:r>
            <a:br>
              <a:rPr lang="en-US" dirty="0">
                <a:solidFill>
                  <a:srgbClr val="FFFFFF"/>
                </a:solidFill>
                <a:latin typeface="Gotham Medium" pitchFamily="50" charset="0"/>
              </a:rPr>
            </a:br>
            <a:r>
              <a:rPr lang="en-US" dirty="0">
                <a:solidFill>
                  <a:srgbClr val="FFFFFF"/>
                </a:solidFill>
                <a:latin typeface="Gotham Medium" pitchFamily="50" charset="0"/>
              </a:rPr>
              <a:t>Assistant Professor, School of Nursing</a:t>
            </a:r>
            <a:endParaRPr lang="en-US" dirty="0"/>
          </a:p>
        </p:txBody>
      </p:sp>
    </p:spTree>
    <p:extLst>
      <p:ext uri="{BB962C8B-B14F-4D97-AF65-F5344CB8AC3E}">
        <p14:creationId xmlns:p14="http://schemas.microsoft.com/office/powerpoint/2010/main" val="1627757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79F5ED5-169C-2BBD-E427-6B8DAE4D68A5}"/>
              </a:ext>
            </a:extLst>
          </p:cNvPr>
          <p:cNvSpPr>
            <a:spLocks noGrp="1"/>
          </p:cNvSpPr>
          <p:nvPr>
            <p:ph type="title"/>
          </p:nvPr>
        </p:nvSpPr>
        <p:spPr>
          <a:xfrm>
            <a:off x="190500" y="114629"/>
            <a:ext cx="10058400" cy="990600"/>
          </a:xfrm>
        </p:spPr>
        <p:txBody>
          <a:bodyPr>
            <a:normAutofit/>
          </a:bodyPr>
          <a:lstStyle/>
          <a:p>
            <a:r>
              <a:rPr lang="en-US" sz="4400" dirty="0">
                <a:latin typeface="Gotham Medium" pitchFamily="50" charset="0"/>
              </a:rPr>
              <a:t>How I found my passion at NIU</a:t>
            </a:r>
          </a:p>
        </p:txBody>
      </p:sp>
      <p:sp>
        <p:nvSpPr>
          <p:cNvPr id="13" name="Content Placeholder 4">
            <a:extLst>
              <a:ext uri="{FF2B5EF4-FFF2-40B4-BE49-F238E27FC236}">
                <a16:creationId xmlns:a16="http://schemas.microsoft.com/office/drawing/2014/main" id="{95803725-B1E3-7EFA-7140-649D3DB93318}"/>
              </a:ext>
            </a:extLst>
          </p:cNvPr>
          <p:cNvSpPr txBox="1">
            <a:spLocks/>
          </p:cNvSpPr>
          <p:nvPr/>
        </p:nvSpPr>
        <p:spPr>
          <a:xfrm>
            <a:off x="307384" y="1465558"/>
            <a:ext cx="11794501" cy="4602997"/>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sz="4800" dirty="0">
                <a:latin typeface="Gotham Book" pitchFamily="50" charset="0"/>
              </a:rPr>
              <a:t>Came to NIU in 2020 </a:t>
            </a:r>
            <a:br>
              <a:rPr lang="en-US" sz="4800" dirty="0">
                <a:latin typeface="Gotham Book" pitchFamily="50" charset="0"/>
              </a:rPr>
            </a:br>
            <a:endParaRPr lang="en-US" sz="4800" dirty="0">
              <a:latin typeface="Gotham Book" pitchFamily="50" charset="0"/>
            </a:endParaRPr>
          </a:p>
          <a:p>
            <a:r>
              <a:rPr lang="en-US" sz="4800" dirty="0">
                <a:latin typeface="Gotham Book" pitchFamily="50" charset="0"/>
              </a:rPr>
              <a:t>NIU is a career paradise!</a:t>
            </a:r>
          </a:p>
          <a:p>
            <a:pPr marL="0" indent="0">
              <a:buNone/>
            </a:pPr>
            <a:endParaRPr lang="en-US" sz="4800" dirty="0">
              <a:latin typeface="Gotham Book" pitchFamily="50" charset="0"/>
            </a:endParaRPr>
          </a:p>
          <a:p>
            <a:r>
              <a:rPr lang="en-US" sz="4800" dirty="0">
                <a:latin typeface="Gotham Book" pitchFamily="50" charset="0"/>
              </a:rPr>
              <a:t>Teach undergraduate and graduate students in courses that include: </a:t>
            </a:r>
          </a:p>
          <a:p>
            <a:pPr marL="0" indent="0">
              <a:buNone/>
            </a:pPr>
            <a:r>
              <a:rPr lang="en-US" sz="4800" dirty="0">
                <a:latin typeface="Gotham Book" pitchFamily="50" charset="0"/>
              </a:rPr>
              <a:t>	Transition to Professional Nursing</a:t>
            </a:r>
            <a:br>
              <a:rPr lang="en-US" sz="4800" dirty="0">
                <a:latin typeface="Gotham Book" pitchFamily="50" charset="0"/>
              </a:rPr>
            </a:br>
            <a:r>
              <a:rPr lang="en-US" sz="4800" dirty="0">
                <a:latin typeface="Gotham Book" pitchFamily="50" charset="0"/>
              </a:rPr>
              <a:t>	Medical Surgical Clinical</a:t>
            </a:r>
            <a:br>
              <a:rPr lang="en-US" sz="4800" dirty="0">
                <a:latin typeface="Gotham Book" pitchFamily="50" charset="0"/>
              </a:rPr>
            </a:br>
            <a:r>
              <a:rPr lang="en-US" sz="4800" dirty="0">
                <a:latin typeface="Gotham Book" pitchFamily="50" charset="0"/>
              </a:rPr>
              <a:t>	Health Assessment</a:t>
            </a:r>
            <a:br>
              <a:rPr lang="en-US" sz="4800" dirty="0">
                <a:latin typeface="Gotham Book" pitchFamily="50" charset="0"/>
              </a:rPr>
            </a:br>
            <a:r>
              <a:rPr lang="en-US" sz="4800" dirty="0">
                <a:latin typeface="Gotham Book" pitchFamily="50" charset="0"/>
              </a:rPr>
              <a:t>	Nursing Informatics</a:t>
            </a:r>
            <a:br>
              <a:rPr lang="en-US" sz="4800" dirty="0">
                <a:latin typeface="Gotham Book" pitchFamily="50" charset="0"/>
              </a:rPr>
            </a:br>
            <a:r>
              <a:rPr lang="en-US" sz="4800" dirty="0">
                <a:latin typeface="Gotham Book" pitchFamily="50" charset="0"/>
              </a:rPr>
              <a:t>	Nursing Research and Evidence Based Practice.</a:t>
            </a:r>
          </a:p>
          <a:p>
            <a:pPr marL="0" indent="0">
              <a:buFont typeface="Arial" pitchFamily="34" charset="0"/>
              <a:buNone/>
            </a:pPr>
            <a:endParaRPr lang="en-US" i="1" u="sng" dirty="0"/>
          </a:p>
          <a:p>
            <a:endParaRPr lang="en-US" dirty="0"/>
          </a:p>
        </p:txBody>
      </p:sp>
    </p:spTree>
    <p:extLst>
      <p:ext uri="{BB962C8B-B14F-4D97-AF65-F5344CB8AC3E}">
        <p14:creationId xmlns:p14="http://schemas.microsoft.com/office/powerpoint/2010/main" val="1841842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255EFD-114A-FA0D-AF2E-1F38E173F5A3}"/>
              </a:ext>
            </a:extLst>
          </p:cNvPr>
          <p:cNvSpPr txBox="1"/>
          <p:nvPr/>
        </p:nvSpPr>
        <p:spPr>
          <a:xfrm>
            <a:off x="172277" y="1957661"/>
            <a:ext cx="7906247" cy="4451090"/>
          </a:xfrm>
          <a:prstGeom prst="rect">
            <a:avLst/>
          </a:prstGeom>
        </p:spPr>
        <p:txBody>
          <a:bodyPr vert="horz" lIns="91440" tIns="45720" rIns="91440" bIns="45720" rtlCol="0">
            <a:normAutofit/>
          </a:bodyPr>
          <a:lstStyle/>
          <a:p>
            <a:pPr marL="342900" lvl="0" indent="-342900" defTabSz="914400">
              <a:lnSpc>
                <a:spcPct val="90000"/>
              </a:lnSpc>
              <a:spcBef>
                <a:spcPct val="20000"/>
              </a:spcBef>
              <a:buFont typeface="Arial" pitchFamily="34" charset="0"/>
              <a:buChar char="•"/>
            </a:pPr>
            <a:r>
              <a:rPr lang="en-US" sz="3200" dirty="0">
                <a:latin typeface="Gotham Book" pitchFamily="50" charset="0"/>
                <a:cs typeface="Arial" pitchFamily="34" charset="0"/>
              </a:rPr>
              <a:t>Serving diverse, underserved communities across Northern Illinois.</a:t>
            </a:r>
            <a:br>
              <a:rPr lang="en-US" sz="3200" dirty="0">
                <a:latin typeface="Gotham Book" pitchFamily="50" charset="0"/>
                <a:cs typeface="Arial" pitchFamily="34" charset="0"/>
              </a:rPr>
            </a:br>
            <a:endParaRPr lang="en-US" sz="3200" dirty="0">
              <a:latin typeface="Gotham Book" pitchFamily="50" charset="0"/>
              <a:cs typeface="Arial" pitchFamily="34" charset="0"/>
            </a:endParaRPr>
          </a:p>
          <a:p>
            <a:pPr marL="342900" indent="-342900" defTabSz="914400">
              <a:lnSpc>
                <a:spcPct val="90000"/>
              </a:lnSpc>
              <a:spcBef>
                <a:spcPct val="20000"/>
              </a:spcBef>
              <a:buFont typeface="Arial" pitchFamily="34" charset="0"/>
              <a:buChar char="•"/>
            </a:pPr>
            <a:r>
              <a:rPr lang="en-US" sz="3200" dirty="0">
                <a:latin typeface="Gotham Book" pitchFamily="50" charset="0"/>
                <a:cs typeface="Arial" pitchFamily="34" charset="0"/>
              </a:rPr>
              <a:t>Embedding student learning into real-world research.</a:t>
            </a:r>
            <a:br>
              <a:rPr lang="en-US" sz="3200" dirty="0">
                <a:latin typeface="Gotham Book" pitchFamily="50" charset="0"/>
                <a:cs typeface="Arial" pitchFamily="34" charset="0"/>
              </a:rPr>
            </a:br>
            <a:endParaRPr lang="en-US" sz="3200" dirty="0">
              <a:latin typeface="Gotham Book" pitchFamily="50" charset="0"/>
              <a:cs typeface="Arial" pitchFamily="34" charset="0"/>
            </a:endParaRPr>
          </a:p>
          <a:p>
            <a:pPr marL="342900" indent="-342900" defTabSz="914400">
              <a:lnSpc>
                <a:spcPct val="90000"/>
              </a:lnSpc>
              <a:spcBef>
                <a:spcPct val="20000"/>
              </a:spcBef>
              <a:buFont typeface="Arial" pitchFamily="34" charset="0"/>
              <a:buChar char="•"/>
            </a:pPr>
            <a:r>
              <a:rPr lang="en-US" sz="3200" dirty="0">
                <a:latin typeface="Gotham Book" pitchFamily="50" charset="0"/>
                <a:cs typeface="Arial" pitchFamily="34" charset="0"/>
              </a:rPr>
              <a:t>Advancing health equity and prevention among older adults.</a:t>
            </a:r>
          </a:p>
          <a:p>
            <a:pPr marL="342900" indent="-342900" defTabSz="914400">
              <a:lnSpc>
                <a:spcPct val="90000"/>
              </a:lnSpc>
              <a:spcBef>
                <a:spcPct val="20000"/>
              </a:spcBef>
              <a:buFont typeface="Arial" pitchFamily="34" charset="0"/>
              <a:buChar char="•"/>
            </a:pPr>
            <a:endParaRPr lang="en-US" sz="2800" dirty="0">
              <a:latin typeface="Gotham Book" pitchFamily="50" charset="0"/>
              <a:cs typeface="Arial" pitchFamily="34" charset="0"/>
            </a:endParaRPr>
          </a:p>
          <a:p>
            <a:pPr marL="342900" lvl="0" indent="-342900" defTabSz="914400">
              <a:lnSpc>
                <a:spcPct val="90000"/>
              </a:lnSpc>
              <a:spcBef>
                <a:spcPct val="20000"/>
              </a:spcBef>
              <a:buFont typeface="Arial" pitchFamily="34" charset="0"/>
              <a:buChar char="•"/>
            </a:pPr>
            <a:endParaRPr lang="en-US" sz="2800" dirty="0">
              <a:cs typeface="Arial" pitchFamily="34" charset="0"/>
            </a:endParaRPr>
          </a:p>
        </p:txBody>
      </p:sp>
      <p:pic>
        <p:nvPicPr>
          <p:cNvPr id="3074" name="Picture 2" descr="Feels Like Home | LBBOnline">
            <a:extLst>
              <a:ext uri="{FF2B5EF4-FFF2-40B4-BE49-F238E27FC236}">
                <a16:creationId xmlns:a16="http://schemas.microsoft.com/office/drawing/2014/main" id="{C86F52A3-3306-DCDC-55F1-3E21F746766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05031" y="1947972"/>
            <a:ext cx="3914692" cy="4246499"/>
          </a:xfrm>
          <a:prstGeom prst="rect">
            <a:avLst/>
          </a:prstGeom>
          <a:noFill/>
        </p:spPr>
      </p:pic>
      <p:sp>
        <p:nvSpPr>
          <p:cNvPr id="8" name="Title 7">
            <a:extLst>
              <a:ext uri="{FF2B5EF4-FFF2-40B4-BE49-F238E27FC236}">
                <a16:creationId xmlns:a16="http://schemas.microsoft.com/office/drawing/2014/main" id="{5FFFE097-DDDB-703E-BC62-E125833C1B24}"/>
              </a:ext>
            </a:extLst>
          </p:cNvPr>
          <p:cNvSpPr>
            <a:spLocks noGrp="1"/>
          </p:cNvSpPr>
          <p:nvPr>
            <p:ph type="title"/>
          </p:nvPr>
        </p:nvSpPr>
        <p:spPr>
          <a:xfrm>
            <a:off x="95416" y="238540"/>
            <a:ext cx="9493857" cy="930302"/>
          </a:xfrm>
        </p:spPr>
        <p:txBody>
          <a:bodyPr vert="horz" lIns="91440" tIns="45720" rIns="91440" bIns="45720" rtlCol="0" anchor="ctr">
            <a:noAutofit/>
          </a:bodyPr>
          <a:lstStyle/>
          <a:p>
            <a:pPr>
              <a:lnSpc>
                <a:spcPct val="90000"/>
              </a:lnSpc>
            </a:pPr>
            <a:r>
              <a:rPr lang="en-US" sz="4400" b="1" kern="1200" dirty="0">
                <a:latin typeface="Gotham Medium" pitchFamily="50" charset="0"/>
              </a:rPr>
              <a:t>Advancing NIU’s Mission</a:t>
            </a:r>
          </a:p>
        </p:txBody>
      </p:sp>
      <p:sp>
        <p:nvSpPr>
          <p:cNvPr id="4" name="TextBox 3">
            <a:extLst>
              <a:ext uri="{FF2B5EF4-FFF2-40B4-BE49-F238E27FC236}">
                <a16:creationId xmlns:a16="http://schemas.microsoft.com/office/drawing/2014/main" id="{4600B2E9-AB18-A7FF-81B0-F4AC3AE55335}"/>
              </a:ext>
            </a:extLst>
          </p:cNvPr>
          <p:cNvSpPr txBox="1"/>
          <p:nvPr/>
        </p:nvSpPr>
        <p:spPr>
          <a:xfrm>
            <a:off x="172277" y="1240086"/>
            <a:ext cx="9008828" cy="707886"/>
          </a:xfrm>
          <a:prstGeom prst="rect">
            <a:avLst/>
          </a:prstGeom>
          <a:noFill/>
        </p:spPr>
        <p:txBody>
          <a:bodyPr wrap="square" rtlCol="0">
            <a:spAutoFit/>
          </a:bodyPr>
          <a:lstStyle/>
          <a:p>
            <a:r>
              <a:rPr lang="en-US" sz="4000" b="1" dirty="0">
                <a:latin typeface="Gotham Medium" pitchFamily="50" charset="0"/>
              </a:rPr>
              <a:t>Equity, Access and Engagement</a:t>
            </a:r>
            <a:endParaRPr lang="en-US" sz="4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0A714C-D73F-2BD4-6F3D-2E855B706A39}"/>
              </a:ext>
            </a:extLst>
          </p:cNvPr>
          <p:cNvSpPr txBox="1"/>
          <p:nvPr/>
        </p:nvSpPr>
        <p:spPr>
          <a:xfrm>
            <a:off x="55659" y="1447800"/>
            <a:ext cx="7180028" cy="4678364"/>
          </a:xfrm>
          <a:prstGeom prst="rect">
            <a:avLst/>
          </a:prstGeom>
        </p:spPr>
        <p:txBody>
          <a:bodyPr vert="horz" lIns="91440" tIns="45720" rIns="91440" bIns="45720" rtlCol="0">
            <a:normAutofit lnSpcReduction="10000"/>
          </a:bodyPr>
          <a:lstStyle/>
          <a:p>
            <a:pPr marL="342900" indent="-342900" defTabSz="914400">
              <a:lnSpc>
                <a:spcPct val="90000"/>
              </a:lnSpc>
              <a:spcBef>
                <a:spcPct val="20000"/>
              </a:spcBef>
              <a:buFont typeface="Arial" pitchFamily="34" charset="0"/>
              <a:buChar char="•"/>
            </a:pPr>
            <a:r>
              <a:rPr lang="en-US" sz="3200" dirty="0">
                <a:latin typeface="Gotham Book" pitchFamily="50" charset="0"/>
                <a:cs typeface="Arial" pitchFamily="34" charset="0"/>
              </a:rPr>
              <a:t>Equitable care for older adults and underserved communities.</a:t>
            </a:r>
          </a:p>
          <a:p>
            <a:pPr marL="342900" indent="-342900" defTabSz="914400">
              <a:lnSpc>
                <a:spcPct val="90000"/>
              </a:lnSpc>
              <a:spcBef>
                <a:spcPct val="20000"/>
              </a:spcBef>
              <a:buFont typeface="Arial" pitchFamily="34" charset="0"/>
              <a:buChar char="•"/>
            </a:pPr>
            <a:r>
              <a:rPr lang="en-US" sz="3200" dirty="0">
                <a:latin typeface="Gotham Book" pitchFamily="50" charset="0"/>
                <a:cs typeface="Arial" pitchFamily="34" charset="0"/>
              </a:rPr>
              <a:t>Bringing students into the community.</a:t>
            </a:r>
          </a:p>
          <a:p>
            <a:pPr marL="342900" indent="-342900" defTabSz="914400">
              <a:lnSpc>
                <a:spcPct val="90000"/>
              </a:lnSpc>
              <a:spcBef>
                <a:spcPct val="20000"/>
              </a:spcBef>
              <a:buFont typeface="Arial" pitchFamily="34" charset="0"/>
              <a:buChar char="•"/>
            </a:pPr>
            <a:r>
              <a:rPr lang="en-US" sz="3200" dirty="0">
                <a:latin typeface="Gotham Book" pitchFamily="50" charset="0"/>
                <a:cs typeface="Arial" pitchFamily="34" charset="0"/>
              </a:rPr>
              <a:t>Designing studies that reflect the needs of our most vulnerable.</a:t>
            </a:r>
          </a:p>
          <a:p>
            <a:pPr marL="342900" indent="-342900" defTabSz="914400">
              <a:lnSpc>
                <a:spcPct val="90000"/>
              </a:lnSpc>
              <a:spcBef>
                <a:spcPct val="20000"/>
              </a:spcBef>
              <a:buFont typeface="Arial" pitchFamily="34" charset="0"/>
              <a:buChar char="•"/>
            </a:pPr>
            <a:r>
              <a:rPr lang="en-US" sz="3200" dirty="0">
                <a:latin typeface="Gotham Book" pitchFamily="50" charset="0"/>
                <a:cs typeface="Arial" pitchFamily="34" charset="0"/>
              </a:rPr>
              <a:t>Advancing health equity through education, research and compassion.</a:t>
            </a:r>
          </a:p>
          <a:p>
            <a:pPr marL="342900" indent="-342900" defTabSz="914400">
              <a:lnSpc>
                <a:spcPct val="90000"/>
              </a:lnSpc>
              <a:spcBef>
                <a:spcPct val="20000"/>
              </a:spcBef>
              <a:buFont typeface="Arial" pitchFamily="34" charset="0"/>
              <a:buChar char="•"/>
            </a:pPr>
            <a:endParaRPr lang="en-US" sz="2800" dirty="0">
              <a:cs typeface="Arial" pitchFamily="34" charset="0"/>
            </a:endParaRPr>
          </a:p>
        </p:txBody>
      </p:sp>
      <p:pic>
        <p:nvPicPr>
          <p:cNvPr id="5" name="Content Placeholder 3" descr="A group of people sitting around a table">
            <a:extLst>
              <a:ext uri="{FF2B5EF4-FFF2-40B4-BE49-F238E27FC236}">
                <a16:creationId xmlns:a16="http://schemas.microsoft.com/office/drawing/2014/main" id="{59BA36D6-BA6E-2B29-41D4-8C98AAFE4061}"/>
              </a:ext>
            </a:extLst>
          </p:cNvPr>
          <p:cNvPicPr>
            <a:picLocks noGrp="1" noChangeAspect="1"/>
          </p:cNvPicPr>
          <p:nvPr>
            <p:ph sz="half" idx="2"/>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7665058" y="1698293"/>
            <a:ext cx="4317559" cy="4372212"/>
          </a:xfrm>
          <a:prstGeom prst="rect">
            <a:avLst/>
          </a:prstGeom>
          <a:noFill/>
          <a:ln w="12700">
            <a:solidFill>
              <a:schemeClr val="tx1"/>
            </a:solidFill>
          </a:ln>
          <a:effectLst>
            <a:outerShdw blurRad="50800" dist="38100" dir="8100000" algn="tr" rotWithShape="0">
              <a:prstClr val="black">
                <a:alpha val="40000"/>
              </a:prstClr>
            </a:outerShdw>
          </a:effectLst>
        </p:spPr>
      </p:pic>
      <p:sp>
        <p:nvSpPr>
          <p:cNvPr id="32" name="Title 3">
            <a:extLst>
              <a:ext uri="{FF2B5EF4-FFF2-40B4-BE49-F238E27FC236}">
                <a16:creationId xmlns:a16="http://schemas.microsoft.com/office/drawing/2014/main" id="{6E8502FE-8E2E-17F5-1FBB-C27873984603}"/>
              </a:ext>
            </a:extLst>
          </p:cNvPr>
          <p:cNvSpPr>
            <a:spLocks noGrp="1"/>
          </p:cNvSpPr>
          <p:nvPr>
            <p:ph type="title"/>
          </p:nvPr>
        </p:nvSpPr>
        <p:spPr>
          <a:xfrm>
            <a:off x="243840" y="152400"/>
            <a:ext cx="10058400" cy="990600"/>
          </a:xfrm>
        </p:spPr>
        <p:txBody>
          <a:bodyPr vert="horz" lIns="91440" tIns="45720" rIns="91440" bIns="45720" rtlCol="0" anchor="ctr">
            <a:noAutofit/>
          </a:bodyPr>
          <a:lstStyle/>
          <a:p>
            <a:pPr>
              <a:lnSpc>
                <a:spcPct val="90000"/>
              </a:lnSpc>
            </a:pPr>
            <a:br>
              <a:rPr lang="en-US" b="1" kern="1200" dirty="0">
                <a:latin typeface="+mj-lt"/>
                <a:ea typeface="Roboto Slab" pitchFamily="2" charset="0"/>
                <a:cs typeface="Arial" pitchFamily="34" charset="0"/>
              </a:rPr>
            </a:br>
            <a:r>
              <a:rPr lang="en-US" b="1" kern="1200" dirty="0">
                <a:latin typeface="Gotham Medium" pitchFamily="50" charset="0"/>
              </a:rPr>
              <a:t>What matters most</a:t>
            </a:r>
            <a:br>
              <a:rPr lang="en-US" b="1" kern="1200" dirty="0">
                <a:latin typeface="+mj-lt"/>
                <a:ea typeface="Roboto Slab" pitchFamily="2" charset="0"/>
                <a:cs typeface="Arial" pitchFamily="34" charset="0"/>
              </a:rPr>
            </a:br>
            <a:endParaRPr lang="en-US" b="1" kern="1200" dirty="0">
              <a:latin typeface="+mj-lt"/>
              <a:ea typeface="Roboto Slab" pitchFamily="2" charset="0"/>
              <a:cs typeface="Arial" pitchFamily="34" charset="0"/>
            </a:endParaRPr>
          </a:p>
        </p:txBody>
      </p:sp>
    </p:spTree>
    <p:extLst>
      <p:ext uri="{BB962C8B-B14F-4D97-AF65-F5344CB8AC3E}">
        <p14:creationId xmlns:p14="http://schemas.microsoft.com/office/powerpoint/2010/main" val="3631812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D69A57-37AF-4B26-5ECF-8D486A3F492F}"/>
              </a:ext>
            </a:extLst>
          </p:cNvPr>
          <p:cNvSpPr>
            <a:spLocks noGrp="1"/>
          </p:cNvSpPr>
          <p:nvPr>
            <p:ph sz="half" idx="2"/>
          </p:nvPr>
        </p:nvSpPr>
        <p:spPr>
          <a:xfrm>
            <a:off x="6197600" y="1447800"/>
            <a:ext cx="5384800" cy="4678364"/>
          </a:xfrm>
        </p:spPr>
        <p:txBody>
          <a:bodyPr>
            <a:normAutofit/>
          </a:bodyPr>
          <a:lstStyle/>
          <a:p>
            <a:pPr marL="0" indent="0">
              <a:buNone/>
            </a:pPr>
            <a:r>
              <a:rPr lang="en-US" sz="3600" dirty="0">
                <a:latin typeface="Gotham Book" pitchFamily="50" charset="0"/>
              </a:rPr>
              <a:t>The discrepancy between people who have access and resources to use new information and communication tools and people who don’t. </a:t>
            </a:r>
          </a:p>
          <a:p>
            <a:pPr marL="0" indent="0">
              <a:buNone/>
            </a:pPr>
            <a:endParaRPr lang="en-US" dirty="0"/>
          </a:p>
          <a:p>
            <a:endParaRPr lang="en-US" dirty="0"/>
          </a:p>
          <a:p>
            <a:endParaRPr lang="en-US" dirty="0"/>
          </a:p>
        </p:txBody>
      </p:sp>
      <p:sp>
        <p:nvSpPr>
          <p:cNvPr id="17" name="Title 3">
            <a:extLst>
              <a:ext uri="{FF2B5EF4-FFF2-40B4-BE49-F238E27FC236}">
                <a16:creationId xmlns:a16="http://schemas.microsoft.com/office/drawing/2014/main" id="{BF0531CC-8B8B-AD39-1C9D-7AD91DD78D50}"/>
              </a:ext>
            </a:extLst>
          </p:cNvPr>
          <p:cNvSpPr>
            <a:spLocks noGrp="1"/>
          </p:cNvSpPr>
          <p:nvPr>
            <p:ph type="title"/>
          </p:nvPr>
        </p:nvSpPr>
        <p:spPr>
          <a:xfrm>
            <a:off x="100446" y="207817"/>
            <a:ext cx="10058400" cy="862446"/>
          </a:xfrm>
        </p:spPr>
        <p:txBody>
          <a:bodyPr anchor="ctr">
            <a:noAutofit/>
          </a:bodyPr>
          <a:lstStyle/>
          <a:p>
            <a:pPr>
              <a:lnSpc>
                <a:spcPct val="90000"/>
              </a:lnSpc>
            </a:pPr>
            <a:r>
              <a:rPr lang="en-US" sz="4400" dirty="0">
                <a:latin typeface="Gotham Medium" pitchFamily="50" charset="0"/>
              </a:rPr>
              <a:t>Purpose-driven projects with</a:t>
            </a:r>
            <a:br>
              <a:rPr lang="en-US" sz="4400" dirty="0">
                <a:latin typeface="Gotham Medium" pitchFamily="50" charset="0"/>
              </a:rPr>
            </a:br>
            <a:r>
              <a:rPr lang="en-US" sz="4400" dirty="0">
                <a:latin typeface="Gotham Medium" pitchFamily="50" charset="0"/>
              </a:rPr>
              <a:t>community impact</a:t>
            </a:r>
          </a:p>
        </p:txBody>
      </p:sp>
      <p:pic>
        <p:nvPicPr>
          <p:cNvPr id="4" name="Picture 3">
            <a:extLst>
              <a:ext uri="{FF2B5EF4-FFF2-40B4-BE49-F238E27FC236}">
                <a16:creationId xmlns:a16="http://schemas.microsoft.com/office/drawing/2014/main" id="{7B1B4E69-07A8-A29D-ED44-90E92D6A5E9C}"/>
              </a:ext>
            </a:extLst>
          </p:cNvPr>
          <p:cNvPicPr>
            <a:picLocks noChangeAspect="1"/>
          </p:cNvPicPr>
          <p:nvPr/>
        </p:nvPicPr>
        <p:blipFill>
          <a:blip r:embed="rId3"/>
          <a:stretch>
            <a:fillRect/>
          </a:stretch>
        </p:blipFill>
        <p:spPr>
          <a:xfrm>
            <a:off x="214744" y="1777973"/>
            <a:ext cx="5697725" cy="3853899"/>
          </a:xfrm>
          <a:prstGeom prst="rect">
            <a:avLst/>
          </a:prstGeom>
        </p:spPr>
      </p:pic>
    </p:spTree>
    <p:extLst>
      <p:ext uri="{BB962C8B-B14F-4D97-AF65-F5344CB8AC3E}">
        <p14:creationId xmlns:p14="http://schemas.microsoft.com/office/powerpoint/2010/main" val="4029081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5F72B79-ADBC-A39B-ABEE-9C3BDC72D832}"/>
              </a:ext>
            </a:extLst>
          </p:cNvPr>
          <p:cNvSpPr txBox="1"/>
          <p:nvPr/>
        </p:nvSpPr>
        <p:spPr>
          <a:xfrm>
            <a:off x="188180" y="2651307"/>
            <a:ext cx="6904383" cy="3593990"/>
          </a:xfrm>
          <a:prstGeom prst="rect">
            <a:avLst/>
          </a:prstGeom>
        </p:spPr>
        <p:txBody>
          <a:bodyPr vert="horz" lIns="91440" tIns="45720" rIns="91440" bIns="45720" rtlCol="0">
            <a:normAutofit lnSpcReduction="10000"/>
          </a:bodyPr>
          <a:lstStyle/>
          <a:p>
            <a:pPr marL="342900" indent="-342900" defTabSz="914400">
              <a:spcBef>
                <a:spcPct val="20000"/>
              </a:spcBef>
              <a:buFont typeface="Arial" pitchFamily="34" charset="0"/>
              <a:buChar char="•"/>
            </a:pPr>
            <a:r>
              <a:rPr lang="en-US" sz="3200" dirty="0">
                <a:latin typeface="Gotham Book" pitchFamily="50" charset="0"/>
                <a:cs typeface="Arial" pitchFamily="34" charset="0"/>
              </a:rPr>
              <a:t>Step-by-step approach through our handbook.</a:t>
            </a:r>
          </a:p>
          <a:p>
            <a:pPr marL="342900" indent="-342900" defTabSz="914400">
              <a:spcBef>
                <a:spcPct val="20000"/>
              </a:spcBef>
              <a:buFont typeface="Arial" pitchFamily="34" charset="0"/>
              <a:buChar char="•"/>
            </a:pPr>
            <a:r>
              <a:rPr lang="en-US" sz="3200" dirty="0">
                <a:latin typeface="Gotham Book" pitchFamily="50" charset="0"/>
                <a:cs typeface="Arial" pitchFamily="34" charset="0"/>
              </a:rPr>
              <a:t>One-stop shop for reliable health information through our STEHL website.</a:t>
            </a:r>
          </a:p>
          <a:p>
            <a:pPr marL="342900" indent="-342900" defTabSz="914400">
              <a:spcBef>
                <a:spcPct val="20000"/>
              </a:spcBef>
              <a:buFont typeface="Arial" pitchFamily="34" charset="0"/>
              <a:buChar char="•"/>
            </a:pPr>
            <a:r>
              <a:rPr lang="en-US" sz="3200" dirty="0">
                <a:latin typeface="Gotham Book" pitchFamily="50" charset="0"/>
                <a:cs typeface="Arial" pitchFamily="34" charset="0"/>
              </a:rPr>
              <a:t>One-on-one training provided by our students.</a:t>
            </a:r>
          </a:p>
          <a:p>
            <a:pPr marL="342900" indent="-342900" defTabSz="914400">
              <a:spcBef>
                <a:spcPct val="20000"/>
              </a:spcBef>
              <a:buFont typeface="Arial" pitchFamily="34" charset="0"/>
              <a:buChar char="•"/>
            </a:pPr>
            <a:endParaRPr lang="en-US" sz="3200" dirty="0">
              <a:latin typeface="Gotham Book" pitchFamily="50" charset="0"/>
              <a:cs typeface="Arial" pitchFamily="34" charset="0"/>
            </a:endParaRPr>
          </a:p>
        </p:txBody>
      </p:sp>
      <p:sp>
        <p:nvSpPr>
          <p:cNvPr id="8" name="TextBox 7">
            <a:extLst>
              <a:ext uri="{FF2B5EF4-FFF2-40B4-BE49-F238E27FC236}">
                <a16:creationId xmlns:a16="http://schemas.microsoft.com/office/drawing/2014/main" id="{59C57BB9-B780-6063-5C9E-DE35ED310F3F}"/>
              </a:ext>
            </a:extLst>
          </p:cNvPr>
          <p:cNvSpPr txBox="1"/>
          <p:nvPr/>
        </p:nvSpPr>
        <p:spPr>
          <a:xfrm>
            <a:off x="87434" y="117403"/>
            <a:ext cx="10058400" cy="990600"/>
          </a:xfrm>
          <a:prstGeom prst="rect">
            <a:avLst/>
          </a:prstGeom>
        </p:spPr>
        <p:txBody>
          <a:bodyPr vert="horz" lIns="91440" tIns="45720" rIns="91440" bIns="45720" rtlCol="0" anchor="ctr">
            <a:noAutofit/>
          </a:bodyPr>
          <a:lstStyle/>
          <a:p>
            <a:pPr defTabSz="914400">
              <a:spcBef>
                <a:spcPct val="0"/>
              </a:spcBef>
              <a:spcAft>
                <a:spcPts val="600"/>
              </a:spcAft>
            </a:pPr>
            <a:r>
              <a:rPr lang="en-US" sz="4800" b="1" kern="1200" dirty="0">
                <a:solidFill>
                  <a:schemeClr val="bg1"/>
                </a:solidFill>
                <a:latin typeface="Gotham Medium" pitchFamily="50" charset="0"/>
                <a:ea typeface="Roboto Slab" pitchFamily="2" charset="0"/>
                <a:cs typeface="Arial" pitchFamily="34" charset="0"/>
              </a:rPr>
              <a:t>What are we doing about it?</a:t>
            </a:r>
          </a:p>
        </p:txBody>
      </p:sp>
      <p:sp>
        <p:nvSpPr>
          <p:cNvPr id="2" name="TextBox 1">
            <a:extLst>
              <a:ext uri="{FF2B5EF4-FFF2-40B4-BE49-F238E27FC236}">
                <a16:creationId xmlns:a16="http://schemas.microsoft.com/office/drawing/2014/main" id="{F50A910F-7CDE-5AF7-9D5D-416834C7CF90}"/>
              </a:ext>
            </a:extLst>
          </p:cNvPr>
          <p:cNvSpPr txBox="1"/>
          <p:nvPr/>
        </p:nvSpPr>
        <p:spPr>
          <a:xfrm>
            <a:off x="87434" y="1327868"/>
            <a:ext cx="11746726" cy="1323439"/>
          </a:xfrm>
          <a:prstGeom prst="rect">
            <a:avLst/>
          </a:prstGeom>
          <a:noFill/>
        </p:spPr>
        <p:txBody>
          <a:bodyPr wrap="square" rtlCol="0">
            <a:spAutoFit/>
          </a:bodyPr>
          <a:lstStyle/>
          <a:p>
            <a:pPr algn="ctr"/>
            <a:r>
              <a:rPr lang="en-US" sz="4000" b="1" dirty="0">
                <a:latin typeface="Gotham Medium" pitchFamily="50" charset="0"/>
              </a:rPr>
              <a:t>Smart Tablet Education for Healthy Living (STEHL)</a:t>
            </a:r>
            <a:endParaRPr lang="en-US" sz="4000" dirty="0">
              <a:latin typeface="Gotham Medium" pitchFamily="50" charset="0"/>
            </a:endParaRPr>
          </a:p>
        </p:txBody>
      </p:sp>
      <p:pic>
        <p:nvPicPr>
          <p:cNvPr id="1028" name="Picture 4">
            <a:extLst>
              <a:ext uri="{FF2B5EF4-FFF2-40B4-BE49-F238E27FC236}">
                <a16:creationId xmlns:a16="http://schemas.microsoft.com/office/drawing/2014/main" id="{F196BC83-BF58-AE70-95C8-216F61AF5D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7064" y="2083462"/>
            <a:ext cx="2991016" cy="3988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868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7" descr="A group of women sitting around a table&#10;&#10;AI-generated content may be incorrect.">
            <a:extLst>
              <a:ext uri="{FF2B5EF4-FFF2-40B4-BE49-F238E27FC236}">
                <a16:creationId xmlns:a16="http://schemas.microsoft.com/office/drawing/2014/main" id="{C2928788-228F-1305-FE61-5247B2217CFB}"/>
              </a:ext>
            </a:extLst>
          </p:cNvPr>
          <p:cNvPicPr>
            <a:picLocks noGrp="1" noChangeAspect="1"/>
          </p:cNvPicPr>
          <p:nvPr>
            <p:ph sz="half" idx="1"/>
          </p:nvPr>
        </p:nvPicPr>
        <p:blipFill>
          <a:blip r:embed="rId3"/>
          <a:srcRect t="15063" r="-2" b="19775"/>
          <a:stretch>
            <a:fillRect/>
          </a:stretch>
        </p:blipFill>
        <p:spPr>
          <a:xfrm>
            <a:off x="161302" y="1369193"/>
            <a:ext cx="5534108" cy="4808084"/>
          </a:xfrm>
          <a:prstGeom prst="rect">
            <a:avLst/>
          </a:prstGeom>
          <a:noFill/>
        </p:spPr>
      </p:pic>
      <p:sp>
        <p:nvSpPr>
          <p:cNvPr id="28" name="Content Placeholder 2">
            <a:extLst>
              <a:ext uri="{FF2B5EF4-FFF2-40B4-BE49-F238E27FC236}">
                <a16:creationId xmlns:a16="http://schemas.microsoft.com/office/drawing/2014/main" id="{207FA6FE-92A0-2EB0-D463-ED7DC560B8CE}"/>
              </a:ext>
            </a:extLst>
          </p:cNvPr>
          <p:cNvSpPr>
            <a:spLocks noGrp="1"/>
          </p:cNvSpPr>
          <p:nvPr>
            <p:ph sz="half" idx="2"/>
          </p:nvPr>
        </p:nvSpPr>
        <p:spPr>
          <a:xfrm>
            <a:off x="5891916" y="1685677"/>
            <a:ext cx="5844209" cy="4381168"/>
          </a:xfrm>
        </p:spPr>
        <p:txBody>
          <a:bodyPr>
            <a:normAutofit fontScale="92500" lnSpcReduction="10000"/>
          </a:bodyPr>
          <a:lstStyle/>
          <a:p>
            <a:r>
              <a:rPr lang="en-US" sz="3200" dirty="0">
                <a:latin typeface="Gotham Book" pitchFamily="50" charset="0"/>
              </a:rPr>
              <a:t>Community-based digital literacy program.</a:t>
            </a:r>
            <a:br>
              <a:rPr lang="en-US" sz="3200" dirty="0">
                <a:latin typeface="Gotham Book" pitchFamily="50" charset="0"/>
              </a:rPr>
            </a:br>
            <a:endParaRPr lang="en-US" sz="3200" dirty="0">
              <a:latin typeface="Gotham Book" pitchFamily="50" charset="0"/>
            </a:endParaRPr>
          </a:p>
          <a:p>
            <a:r>
              <a:rPr lang="en-US" sz="3200" dirty="0">
                <a:latin typeface="Gotham Book" pitchFamily="50" charset="0"/>
              </a:rPr>
              <a:t>Implemented in six retirement homes in suburban Chicago.</a:t>
            </a:r>
            <a:br>
              <a:rPr lang="en-US" sz="3200" dirty="0">
                <a:latin typeface="Gotham Book" pitchFamily="50" charset="0"/>
              </a:rPr>
            </a:br>
            <a:endParaRPr lang="en-US" sz="3200" dirty="0">
              <a:latin typeface="Gotham Book" pitchFamily="50" charset="0"/>
            </a:endParaRPr>
          </a:p>
          <a:p>
            <a:r>
              <a:rPr lang="en-US" sz="3200" dirty="0">
                <a:latin typeface="Gotham Book" pitchFamily="50" charset="0"/>
              </a:rPr>
              <a:t>Increased access to trusted online health information.</a:t>
            </a:r>
          </a:p>
          <a:p>
            <a:pPr marL="0" indent="0">
              <a:buNone/>
            </a:pPr>
            <a:endParaRPr lang="en-US" dirty="0"/>
          </a:p>
        </p:txBody>
      </p:sp>
      <p:sp>
        <p:nvSpPr>
          <p:cNvPr id="2" name="Title 1"/>
          <p:cNvSpPr>
            <a:spLocks noGrp="1"/>
          </p:cNvSpPr>
          <p:nvPr>
            <p:ph type="title"/>
          </p:nvPr>
        </p:nvSpPr>
        <p:spPr>
          <a:xfrm>
            <a:off x="161302" y="152400"/>
            <a:ext cx="6036297" cy="990600"/>
          </a:xfrm>
        </p:spPr>
        <p:txBody>
          <a:bodyPr anchor="ctr">
            <a:normAutofit/>
          </a:bodyPr>
          <a:lstStyle/>
          <a:p>
            <a:pPr>
              <a:defRPr sz="3600" b="1">
                <a:solidFill>
                  <a:srgbClr val="CC0000"/>
                </a:solidFill>
              </a:defRPr>
            </a:pPr>
            <a:r>
              <a:rPr lang="en-US" sz="4800" dirty="0">
                <a:solidFill>
                  <a:srgbClr val="FFFFFF"/>
                </a:solidFill>
                <a:latin typeface="Gotham Medium" pitchFamily="50" charset="0"/>
              </a:rPr>
              <a:t>What is STEHL? </a:t>
            </a:r>
            <a:endParaRPr lang="en-US" sz="4800" b="1" dirty="0">
              <a:solidFill>
                <a:srgbClr val="FFFFFF"/>
              </a:solidFill>
              <a:latin typeface="Gotham Medium" pitchFamily="50"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oup of people sitting at a table with laptops&#10;&#10;AI-generated content may be incorrect.">
            <a:extLst>
              <a:ext uri="{FF2B5EF4-FFF2-40B4-BE49-F238E27FC236}">
                <a16:creationId xmlns:a16="http://schemas.microsoft.com/office/drawing/2014/main" id="{9D08F86F-234D-93D8-DFCD-318BBD929600}"/>
              </a:ext>
            </a:extLst>
          </p:cNvPr>
          <p:cNvPicPr>
            <a:picLocks noChangeAspect="1"/>
          </p:cNvPicPr>
          <p:nvPr/>
        </p:nvPicPr>
        <p:blipFill>
          <a:blip r:embed="rId2"/>
          <a:stretch>
            <a:fillRect/>
          </a:stretch>
        </p:blipFill>
        <p:spPr>
          <a:xfrm>
            <a:off x="-55659" y="1219262"/>
            <a:ext cx="4500438" cy="3306291"/>
          </a:xfrm>
          <a:prstGeom prst="rect">
            <a:avLst/>
          </a:prstGeom>
        </p:spPr>
      </p:pic>
      <p:pic>
        <p:nvPicPr>
          <p:cNvPr id="3" name="Picture 2" descr="A person sitting at a table taking a selfie&#10;&#10;AI-generated content may be incorrect.">
            <a:extLst>
              <a:ext uri="{FF2B5EF4-FFF2-40B4-BE49-F238E27FC236}">
                <a16:creationId xmlns:a16="http://schemas.microsoft.com/office/drawing/2014/main" id="{EDD470F0-02E0-D3CA-455C-BD9CF5D17CCA}"/>
              </a:ext>
            </a:extLst>
          </p:cNvPr>
          <p:cNvPicPr>
            <a:picLocks noChangeAspect="1"/>
          </p:cNvPicPr>
          <p:nvPr/>
        </p:nvPicPr>
        <p:blipFill>
          <a:blip r:embed="rId3"/>
          <a:stretch>
            <a:fillRect/>
          </a:stretch>
        </p:blipFill>
        <p:spPr>
          <a:xfrm>
            <a:off x="4578717" y="2062768"/>
            <a:ext cx="2778366" cy="3149570"/>
          </a:xfrm>
          <a:prstGeom prst="rect">
            <a:avLst/>
          </a:prstGeom>
        </p:spPr>
      </p:pic>
      <p:pic>
        <p:nvPicPr>
          <p:cNvPr id="2052" name="Picture 4" descr="A group of people around a table&#10;&#10;AI-generated content may be incorrect.">
            <a:extLst>
              <a:ext uri="{FF2B5EF4-FFF2-40B4-BE49-F238E27FC236}">
                <a16:creationId xmlns:a16="http://schemas.microsoft.com/office/drawing/2014/main" id="{DFA0AED2-9548-1BFD-63ED-7A4C7B60B4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1021" y="2640502"/>
            <a:ext cx="4700979" cy="352573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527002E-8D45-8E82-BFA3-C43286D339AC}"/>
              </a:ext>
            </a:extLst>
          </p:cNvPr>
          <p:cNvSpPr txBox="1"/>
          <p:nvPr/>
        </p:nvSpPr>
        <p:spPr>
          <a:xfrm>
            <a:off x="216617" y="242909"/>
            <a:ext cx="6150334" cy="830997"/>
          </a:xfrm>
          <a:prstGeom prst="rect">
            <a:avLst/>
          </a:prstGeom>
          <a:noFill/>
        </p:spPr>
        <p:txBody>
          <a:bodyPr wrap="square">
            <a:spAutoFit/>
          </a:bodyPr>
          <a:lstStyle/>
          <a:p>
            <a:r>
              <a:rPr lang="en-US" sz="4800" dirty="0">
                <a:solidFill>
                  <a:srgbClr val="FFFFFF"/>
                </a:solidFill>
                <a:latin typeface="Gotham Medium" pitchFamily="50" charset="0"/>
              </a:rPr>
              <a:t>STEHL in action </a:t>
            </a:r>
            <a:endParaRPr lang="en-US" sz="4800" dirty="0"/>
          </a:p>
        </p:txBody>
      </p:sp>
    </p:spTree>
    <p:extLst>
      <p:ext uri="{BB962C8B-B14F-4D97-AF65-F5344CB8AC3E}">
        <p14:creationId xmlns:p14="http://schemas.microsoft.com/office/powerpoint/2010/main" val="135315534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4">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8EA77D8-72A2-4862-91E9-76A91B98DF79}">
  <we:reference id="WA200005566" version="3.0.0.3" store="Omex" storeType="OMEX"/>
  <we:alternateReferences>
    <we:reference id="WA200005566" version="3.0.0.3"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1879</TotalTime>
  <Words>857</Words>
  <Application>Microsoft Office PowerPoint</Application>
  <PresentationFormat>Widescreen</PresentationFormat>
  <Paragraphs>74</Paragraphs>
  <Slides>14</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Century Gothic</vt:lpstr>
      <vt:lpstr>Gotham Book</vt:lpstr>
      <vt:lpstr>Gotham Light</vt:lpstr>
      <vt:lpstr>Gotham Medium</vt:lpstr>
      <vt:lpstr>Helvetica Neue Light</vt:lpstr>
      <vt:lpstr>1_Office Theme</vt:lpstr>
      <vt:lpstr>Enhancing Health of Older Adults Using Digital Technologies: Our Community Based Partnership Approach.</vt:lpstr>
      <vt:lpstr>Anitha Saravanan, Ph.D., RN, APRN Assistant Professor, School of Nursing</vt:lpstr>
      <vt:lpstr>How I found my passion at NIU</vt:lpstr>
      <vt:lpstr>Advancing NIU’s Mission</vt:lpstr>
      <vt:lpstr> What matters most </vt:lpstr>
      <vt:lpstr>Purpose-driven projects with community impact</vt:lpstr>
      <vt:lpstr>PowerPoint Presentation</vt:lpstr>
      <vt:lpstr>What is STEHL? </vt:lpstr>
      <vt:lpstr>PowerPoint Presentation</vt:lpstr>
      <vt:lpstr>What participants told us</vt:lpstr>
      <vt:lpstr>Reactions to STEHL project</vt:lpstr>
      <vt:lpstr>What’s next?</vt:lpstr>
      <vt:lpstr>How we do it? Thanks to NIU! </vt:lpstr>
      <vt:lpstr>Thank you for your time!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anitha saravanan</dc:creator>
  <cp:keywords/>
  <dc:description>generated using python-pptx</dc:description>
  <cp:lastModifiedBy>Jane Donahue</cp:lastModifiedBy>
  <cp:revision>107</cp:revision>
  <dcterms:created xsi:type="dcterms:W3CDTF">2013-01-27T09:14:16Z</dcterms:created>
  <dcterms:modified xsi:type="dcterms:W3CDTF">2025-08-21T20:39:51Z</dcterms:modified>
  <cp:category/>
</cp:coreProperties>
</file>