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670" r:id="rId2"/>
    <p:sldMasterId id="2147483668" r:id="rId3"/>
    <p:sldMasterId id="2147483648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2" r:id="rId6"/>
    <p:sldId id="273" r:id="rId7"/>
    <p:sldId id="274" r:id="rId8"/>
    <p:sldId id="275" r:id="rId9"/>
    <p:sldId id="276" r:id="rId10"/>
    <p:sldId id="293" r:id="rId11"/>
    <p:sldId id="285" r:id="rId12"/>
    <p:sldId id="296" r:id="rId13"/>
    <p:sldId id="297" r:id="rId14"/>
    <p:sldId id="298" r:id="rId15"/>
  </p:sldIdLst>
  <p:sldSz cx="9144000" cy="6858000" type="screen4x3"/>
  <p:notesSz cx="6858000" cy="9144000"/>
  <p:embeddedFontLst>
    <p:embeddedFont>
      <p:font typeface="Myriad Pro" panose="020B0503030403020204" charset="0"/>
      <p:regular r:id="rId18"/>
      <p:bold r:id="rId19"/>
      <p:italic r:id="rId20"/>
      <p:boldItalic r:id="rId21"/>
    </p:embeddedFont>
    <p:embeddedFont>
      <p:font typeface="Roboto Slab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55206" autoAdjust="0"/>
  </p:normalViewPr>
  <p:slideViewPr>
    <p:cSldViewPr>
      <p:cViewPr varScale="1">
        <p:scale>
          <a:sx n="61" d="100"/>
          <a:sy n="61" d="100"/>
        </p:scale>
        <p:origin x="2652" y="6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a Little" userId="2099b683-c9d0-4d8f-89a1-7fe6d799a651" providerId="ADAL" clId="{60D8AD55-5657-4C74-9CE4-4B23B74800DF}"/>
    <pc:docChg chg="modSld">
      <pc:chgData name="Dara Little" userId="2099b683-c9d0-4d8f-89a1-7fe6d799a651" providerId="ADAL" clId="{60D8AD55-5657-4C74-9CE4-4B23B74800DF}" dt="2025-08-25T15:49:00.371" v="1" actId="6549"/>
      <pc:docMkLst>
        <pc:docMk/>
      </pc:docMkLst>
      <pc:sldChg chg="modNotesTx">
        <pc:chgData name="Dara Little" userId="2099b683-c9d0-4d8f-89a1-7fe6d799a651" providerId="ADAL" clId="{60D8AD55-5657-4C74-9CE4-4B23B74800DF}" dt="2025-08-25T15:49:00.371" v="1" actId="6549"/>
        <pc:sldMkLst>
          <pc:docMk/>
          <pc:sldMk cId="2402373109" sldId="285"/>
        </pc:sldMkLst>
      </pc:sldChg>
      <pc:sldChg chg="modNotesTx">
        <pc:chgData name="Dara Little" userId="2099b683-c9d0-4d8f-89a1-7fe6d799a651" providerId="ADAL" clId="{60D8AD55-5657-4C74-9CE4-4B23B74800DF}" dt="2025-08-25T15:48:55.752" v="0" actId="6549"/>
        <pc:sldMkLst>
          <pc:docMk/>
          <pc:sldMk cId="2707680489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'Board Meeting Charts'!$C$31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'Board Meeting Charts'!$A$32:$B$36</c:f>
              <c:strCache>
                <c:ptCount val="5"/>
                <c:pt idx="0">
                  <c:v>Federal</c:v>
                </c:pt>
                <c:pt idx="1">
                  <c:v>State of Illinois</c:v>
                </c:pt>
                <c:pt idx="2">
                  <c:v>Public/Non Profit</c:v>
                </c:pt>
                <c:pt idx="3">
                  <c:v>Industry</c:v>
                </c:pt>
                <c:pt idx="4">
                  <c:v>International</c:v>
                </c:pt>
              </c:strCache>
            </c:strRef>
          </c:cat>
          <c:val>
            <c:numRef>
              <c:f>'Board Meeting Charts'!$C$32:$C$36</c:f>
              <c:numCache>
                <c:formatCode>"$"#,##0</c:formatCode>
                <c:ptCount val="5"/>
                <c:pt idx="0">
                  <c:v>16435011.25</c:v>
                </c:pt>
                <c:pt idx="1">
                  <c:v>1889922</c:v>
                </c:pt>
                <c:pt idx="2">
                  <c:v>329631.05</c:v>
                </c:pt>
                <c:pt idx="3">
                  <c:v>242632</c:v>
                </c:pt>
                <c:pt idx="4">
                  <c:v>121440.63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D-4DDE-8A4E-4F6B149F4D72}"/>
            </c:ext>
          </c:extLst>
        </c:ser>
        <c:ser>
          <c:idx val="1"/>
          <c:order val="1"/>
          <c:tx>
            <c:strRef>
              <c:f>'Board Meeting Charts'!$D$31</c:f>
              <c:strCache>
                <c:ptCount val="1"/>
                <c:pt idx="0">
                  <c:v>Instruction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'Board Meeting Charts'!$A$32:$B$36</c:f>
              <c:strCache>
                <c:ptCount val="5"/>
                <c:pt idx="0">
                  <c:v>Federal</c:v>
                </c:pt>
                <c:pt idx="1">
                  <c:v>State of Illinois</c:v>
                </c:pt>
                <c:pt idx="2">
                  <c:v>Public/Non Profit</c:v>
                </c:pt>
                <c:pt idx="3">
                  <c:v>Industry</c:v>
                </c:pt>
                <c:pt idx="4">
                  <c:v>International</c:v>
                </c:pt>
              </c:strCache>
            </c:strRef>
          </c:cat>
          <c:val>
            <c:numRef>
              <c:f>'Board Meeting Charts'!$D$32:$D$36</c:f>
              <c:numCache>
                <c:formatCode>"$"#,##0</c:formatCode>
                <c:ptCount val="5"/>
                <c:pt idx="0">
                  <c:v>5617949.4500000002</c:v>
                </c:pt>
                <c:pt idx="1">
                  <c:v>1344847.45</c:v>
                </c:pt>
                <c:pt idx="2">
                  <c:v>2145501.2599999998</c:v>
                </c:pt>
                <c:pt idx="3">
                  <c:v>2591628.2799999998</c:v>
                </c:pt>
                <c:pt idx="4">
                  <c:v>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D-4DDE-8A4E-4F6B149F4D72}"/>
            </c:ext>
          </c:extLst>
        </c:ser>
        <c:ser>
          <c:idx val="2"/>
          <c:order val="2"/>
          <c:tx>
            <c:strRef>
              <c:f>'Board Meeting Charts'!$E$31</c:f>
              <c:strCache>
                <c:ptCount val="1"/>
                <c:pt idx="0">
                  <c:v>Other Sponsored Activities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'Board Meeting Charts'!$A$32:$B$36</c:f>
              <c:strCache>
                <c:ptCount val="5"/>
                <c:pt idx="0">
                  <c:v>Federal</c:v>
                </c:pt>
                <c:pt idx="1">
                  <c:v>State of Illinois</c:v>
                </c:pt>
                <c:pt idx="2">
                  <c:v>Public/Non Profit</c:v>
                </c:pt>
                <c:pt idx="3">
                  <c:v>Industry</c:v>
                </c:pt>
                <c:pt idx="4">
                  <c:v>International</c:v>
                </c:pt>
              </c:strCache>
            </c:strRef>
          </c:cat>
          <c:val>
            <c:numRef>
              <c:f>'Board Meeting Charts'!$E$32:$E$36</c:f>
              <c:numCache>
                <c:formatCode>"$"#,##0</c:formatCode>
                <c:ptCount val="5"/>
                <c:pt idx="0">
                  <c:v>4678416.54</c:v>
                </c:pt>
                <c:pt idx="1">
                  <c:v>25488054.27</c:v>
                </c:pt>
                <c:pt idx="2">
                  <c:v>845356.36</c:v>
                </c:pt>
                <c:pt idx="3">
                  <c:v>8176.21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D-4DDE-8A4E-4F6B149F4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158624"/>
        <c:axId val="349168224"/>
      </c:barChart>
      <c:catAx>
        <c:axId val="3491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68224"/>
        <c:crosses val="autoZero"/>
        <c:auto val="1"/>
        <c:lblAlgn val="ctr"/>
        <c:lblOffset val="100"/>
        <c:noMultiLvlLbl val="0"/>
      </c:catAx>
      <c:valAx>
        <c:axId val="3491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586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246376811594203E-3"/>
                <c:y val="0.2947389975221414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'Board Report'!$B$113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'Board Report'!$A$114:$A$123</c:f>
              <c:strCache>
                <c:ptCount val="10"/>
                <c:pt idx="0">
                  <c:v>Law</c:v>
                </c:pt>
                <c:pt idx="1">
                  <c:v>Visual and Performing Arts</c:v>
                </c:pt>
                <c:pt idx="2">
                  <c:v>Other University Units</c:v>
                </c:pt>
                <c:pt idx="3">
                  <c:v> Engineering and Engineering Technology</c:v>
                </c:pt>
                <c:pt idx="4">
                  <c:v>Business</c:v>
                </c:pt>
                <c:pt idx="5">
                  <c:v>Other Academic Units</c:v>
                </c:pt>
                <c:pt idx="6">
                  <c:v>Education</c:v>
                </c:pt>
                <c:pt idx="7">
                  <c:v>Health and Human Sciences</c:v>
                </c:pt>
                <c:pt idx="8">
                  <c:v>Outreach, Engagement, and Regional Development</c:v>
                </c:pt>
                <c:pt idx="9">
                  <c:v>Liberal Arts and Sciences</c:v>
                </c:pt>
              </c:strCache>
            </c:strRef>
          </c:cat>
          <c:val>
            <c:numRef>
              <c:f>'Board Report'!$B$114:$B$123</c:f>
              <c:numCache>
                <c:formatCode>_("$"* #,##0.00_);_("$"* \(#,##0.00\);_("$"* "-"??_);_(@_)</c:formatCode>
                <c:ptCount val="10"/>
                <c:pt idx="0">
                  <c:v>0</c:v>
                </c:pt>
                <c:pt idx="1">
                  <c:v>221933</c:v>
                </c:pt>
                <c:pt idx="2">
                  <c:v>0</c:v>
                </c:pt>
                <c:pt idx="3">
                  <c:v>1727030.9</c:v>
                </c:pt>
                <c:pt idx="4">
                  <c:v>0</c:v>
                </c:pt>
                <c:pt idx="5">
                  <c:v>1988460</c:v>
                </c:pt>
                <c:pt idx="6">
                  <c:v>346689</c:v>
                </c:pt>
                <c:pt idx="7">
                  <c:v>1874279</c:v>
                </c:pt>
                <c:pt idx="8">
                  <c:v>21861</c:v>
                </c:pt>
                <c:pt idx="9">
                  <c:v>12838384.029999999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8-4C1F-BCC5-5816755745AB}"/>
            </c:ext>
          </c:extLst>
        </c:ser>
        <c:ser>
          <c:idx val="1"/>
          <c:order val="1"/>
          <c:tx>
            <c:strRef>
              <c:f>'Board Report'!$C$113</c:f>
              <c:strCache>
                <c:ptCount val="1"/>
                <c:pt idx="0">
                  <c:v>Instruction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'Board Report'!$A$114:$A$123</c:f>
              <c:strCache>
                <c:ptCount val="10"/>
                <c:pt idx="0">
                  <c:v>Law</c:v>
                </c:pt>
                <c:pt idx="1">
                  <c:v>Visual and Performing Arts</c:v>
                </c:pt>
                <c:pt idx="2">
                  <c:v>Other University Units</c:v>
                </c:pt>
                <c:pt idx="3">
                  <c:v> Engineering and Engineering Technology</c:v>
                </c:pt>
                <c:pt idx="4">
                  <c:v>Business</c:v>
                </c:pt>
                <c:pt idx="5">
                  <c:v>Other Academic Units</c:v>
                </c:pt>
                <c:pt idx="6">
                  <c:v>Education</c:v>
                </c:pt>
                <c:pt idx="7">
                  <c:v>Health and Human Sciences</c:v>
                </c:pt>
                <c:pt idx="8">
                  <c:v>Outreach, Engagement, and Regional Development</c:v>
                </c:pt>
                <c:pt idx="9">
                  <c:v>Liberal Arts and Sciences</c:v>
                </c:pt>
              </c:strCache>
            </c:strRef>
          </c:cat>
          <c:val>
            <c:numRef>
              <c:f>'Board Report'!$C$114:$C$123</c:f>
              <c:numCache>
                <c:formatCode>_("$"* #,##0.00_);_("$"* \(#,##0.00\);_("$"*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258100</c:v>
                </c:pt>
                <c:pt idx="4">
                  <c:v>2564286.19</c:v>
                </c:pt>
                <c:pt idx="5">
                  <c:v>352849.6</c:v>
                </c:pt>
                <c:pt idx="6">
                  <c:v>3639683.59</c:v>
                </c:pt>
                <c:pt idx="7">
                  <c:v>1175080</c:v>
                </c:pt>
                <c:pt idx="8">
                  <c:v>26500</c:v>
                </c:pt>
                <c:pt idx="9">
                  <c:v>3722427.06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8-4C1F-BCC5-5816755745AB}"/>
            </c:ext>
          </c:extLst>
        </c:ser>
        <c:ser>
          <c:idx val="2"/>
          <c:order val="2"/>
          <c:tx>
            <c:strRef>
              <c:f>'Board Report'!$D$113</c:f>
              <c:strCache>
                <c:ptCount val="1"/>
                <c:pt idx="0">
                  <c:v> Other Sponsored Activities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'Board Report'!$A$114:$A$123</c:f>
              <c:strCache>
                <c:ptCount val="10"/>
                <c:pt idx="0">
                  <c:v>Law</c:v>
                </c:pt>
                <c:pt idx="1">
                  <c:v>Visual and Performing Arts</c:v>
                </c:pt>
                <c:pt idx="2">
                  <c:v>Other University Units</c:v>
                </c:pt>
                <c:pt idx="3">
                  <c:v> Engineering and Engineering Technology</c:v>
                </c:pt>
                <c:pt idx="4">
                  <c:v>Business</c:v>
                </c:pt>
                <c:pt idx="5">
                  <c:v>Other Academic Units</c:v>
                </c:pt>
                <c:pt idx="6">
                  <c:v>Education</c:v>
                </c:pt>
                <c:pt idx="7">
                  <c:v>Health and Human Sciences</c:v>
                </c:pt>
                <c:pt idx="8">
                  <c:v>Outreach, Engagement, and Regional Development</c:v>
                </c:pt>
                <c:pt idx="9">
                  <c:v>Liberal Arts and Sciences</c:v>
                </c:pt>
              </c:strCache>
            </c:strRef>
          </c:cat>
          <c:val>
            <c:numRef>
              <c:f>'Board Report'!$D$114:$D$123</c:f>
              <c:numCache>
                <c:formatCode>_("$"* #,##0.00_);_("$"* \(#,##0.00\);_("$"* "-"??_);_(@_)</c:formatCode>
                <c:ptCount val="10"/>
                <c:pt idx="0">
                  <c:v>0</c:v>
                </c:pt>
                <c:pt idx="1">
                  <c:v>10000</c:v>
                </c:pt>
                <c:pt idx="2">
                  <c:v>1371637.56</c:v>
                </c:pt>
                <c:pt idx="3">
                  <c:v>8176.21</c:v>
                </c:pt>
                <c:pt idx="4">
                  <c:v>0</c:v>
                </c:pt>
                <c:pt idx="5">
                  <c:v>453634</c:v>
                </c:pt>
                <c:pt idx="6">
                  <c:v>233000</c:v>
                </c:pt>
                <c:pt idx="7">
                  <c:v>2243634.36</c:v>
                </c:pt>
                <c:pt idx="8">
                  <c:v>12088308.710000001</c:v>
                </c:pt>
                <c:pt idx="9">
                  <c:v>14611612.539999999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18-4C1F-BCC5-581675574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260464"/>
        <c:axId val="1064260944"/>
      </c:barChart>
      <c:catAx>
        <c:axId val="106426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60944"/>
        <c:crosses val="autoZero"/>
        <c:auto val="1"/>
        <c:lblAlgn val="ctr"/>
        <c:lblOffset val="100"/>
        <c:noMultiLvlLbl val="0"/>
      </c:catAx>
      <c:valAx>
        <c:axId val="1064260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2604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65366866502278742"/>
                <c:y val="0.8383498314902482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Sponsor!$B$29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Sponsor!$D$28:$N$28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 25</c:v>
                </c:pt>
              </c:strCache>
            </c:strRef>
          </c:cat>
          <c:val>
            <c:numRef>
              <c:f>Sponsor!$D$29:$N$29</c:f>
              <c:numCache>
                <c:formatCode>_("$"* #,##0.00_);_("$"* \(#,##0.00\);_("$"* "-"??_);_(@_)</c:formatCode>
                <c:ptCount val="11"/>
                <c:pt idx="0">
                  <c:v>14996568.440000001</c:v>
                </c:pt>
                <c:pt idx="1">
                  <c:v>13285970.34</c:v>
                </c:pt>
                <c:pt idx="2">
                  <c:v>12175898.68</c:v>
                </c:pt>
                <c:pt idx="3">
                  <c:v>19578590.770000003</c:v>
                </c:pt>
                <c:pt idx="4">
                  <c:v>20738221.710000001</c:v>
                </c:pt>
                <c:pt idx="5">
                  <c:v>33042808.140000008</c:v>
                </c:pt>
                <c:pt idx="6">
                  <c:v>67472131.530000001</c:v>
                </c:pt>
                <c:pt idx="7">
                  <c:v>35377872.909999996</c:v>
                </c:pt>
                <c:pt idx="8">
                  <c:v>31619865.289999995</c:v>
                </c:pt>
                <c:pt idx="9">
                  <c:v>29275553.780000001</c:v>
                </c:pt>
                <c:pt idx="10" formatCode="_(&quot;$&quot;* #,##0_);_(&quot;$&quot;* \(#,##0\);_(&quot;$&quot;* &quot;-&quot;??_);_(@_)">
                  <c:v>26731377.239999998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2-4FC4-91AE-2593194D7D22}"/>
            </c:ext>
          </c:extLst>
        </c:ser>
        <c:ser>
          <c:idx val="1"/>
          <c:order val="1"/>
          <c:tx>
            <c:strRef>
              <c:f>Sponsor!$B$30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Sponsor!$D$28:$N$28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 25</c:v>
                </c:pt>
              </c:strCache>
            </c:strRef>
          </c:cat>
          <c:val>
            <c:numRef>
              <c:f>Sponsor!$D$30:$N$30</c:f>
              <c:numCache>
                <c:formatCode>_("$"* #,##0.00_);_("$"* \(#,##0.00\);_("$"* "-"??_);_(@_)</c:formatCode>
                <c:ptCount val="11"/>
                <c:pt idx="0">
                  <c:v>8922514</c:v>
                </c:pt>
                <c:pt idx="1">
                  <c:v>9779959</c:v>
                </c:pt>
                <c:pt idx="2">
                  <c:v>8352235</c:v>
                </c:pt>
                <c:pt idx="3">
                  <c:v>8223773.25</c:v>
                </c:pt>
                <c:pt idx="4">
                  <c:v>12255210.189999999</c:v>
                </c:pt>
                <c:pt idx="5">
                  <c:v>5618258.7000000002</c:v>
                </c:pt>
                <c:pt idx="6">
                  <c:v>6318919.6699999999</c:v>
                </c:pt>
                <c:pt idx="7">
                  <c:v>7305063.290000001</c:v>
                </c:pt>
                <c:pt idx="8">
                  <c:v>22603151.860000003</c:v>
                </c:pt>
                <c:pt idx="9">
                  <c:v>21177855.880000003</c:v>
                </c:pt>
                <c:pt idx="10" formatCode="_(&quot;$&quot;* #,##0_);_(&quot;$&quot;* \(#,##0\);_(&quot;$&quot;* &quot;-&quot;??_);_(@_)">
                  <c:v>28722823.719999999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2-4FC4-91AE-2593194D7D22}"/>
            </c:ext>
          </c:extLst>
        </c:ser>
        <c:ser>
          <c:idx val="2"/>
          <c:order val="2"/>
          <c:tx>
            <c:strRef>
              <c:f>Sponsor!$B$31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Sponsor!$D$28:$N$28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 25</c:v>
                </c:pt>
              </c:strCache>
            </c:strRef>
          </c:cat>
          <c:val>
            <c:numRef>
              <c:f>Sponsor!$D$31:$N$31</c:f>
              <c:numCache>
                <c:formatCode>_("$"* #,##0.00_);_("$"* \(#,##0.00\);_("$"* "-"??_);_(@_)</c:formatCode>
                <c:ptCount val="11"/>
                <c:pt idx="0">
                  <c:v>5896819.2000000002</c:v>
                </c:pt>
                <c:pt idx="1">
                  <c:v>4750155.78</c:v>
                </c:pt>
                <c:pt idx="2">
                  <c:v>5252262</c:v>
                </c:pt>
                <c:pt idx="3">
                  <c:v>2876984.44</c:v>
                </c:pt>
                <c:pt idx="4">
                  <c:v>2556398.0299999998</c:v>
                </c:pt>
                <c:pt idx="5">
                  <c:v>4776995.07</c:v>
                </c:pt>
                <c:pt idx="6">
                  <c:v>5917507.6599999992</c:v>
                </c:pt>
                <c:pt idx="7">
                  <c:v>5916032.9899999984</c:v>
                </c:pt>
                <c:pt idx="8">
                  <c:v>5199357.78</c:v>
                </c:pt>
                <c:pt idx="9">
                  <c:v>5266205.7599999988</c:v>
                </c:pt>
                <c:pt idx="10" formatCode="_(&quot;$&quot;* #,##0_);_(&quot;$&quot;* \(#,##0\);_(&quot;$&quot;* &quot;-&quot;??_);_(@_)">
                  <c:v>6323369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F2-4FC4-91AE-2593194D7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25080864"/>
        <c:axId val="1"/>
      </c:barChart>
      <c:catAx>
        <c:axId val="7250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\$* #,##0_);_(\$* \(#,##0\);_(\$* &quot;-&quot;_);_(@_)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50808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8840579710144926E-3"/>
                <c:y val="0.36464045620017183"/>
              </c:manualLayout>
            </c:layout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2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28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'[Chart in Microsoft PowerPoint]Program'!$A$14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'[Chart in Microsoft PowerPoint]Program'!$C$12:$M$12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FY25</c:v>
                </c:pt>
              </c:strCache>
            </c:strRef>
          </c:cat>
          <c:val>
            <c:numRef>
              <c:f>'[Chart in Microsoft PowerPoint]Program'!$C$14:$M$14</c:f>
              <c:numCache>
                <c:formatCode>_("$"* #,##0_);_("$"* \(#,##0\);_("$"* "-"??_);_(@_)</c:formatCode>
                <c:ptCount val="11"/>
                <c:pt idx="0">
                  <c:v>13633735.639999999</c:v>
                </c:pt>
                <c:pt idx="1">
                  <c:v>8635009.120000001</c:v>
                </c:pt>
                <c:pt idx="2">
                  <c:v>9426490.7000000011</c:v>
                </c:pt>
                <c:pt idx="3">
                  <c:v>12354021.73</c:v>
                </c:pt>
                <c:pt idx="4">
                  <c:v>13130654.67</c:v>
                </c:pt>
                <c:pt idx="5">
                  <c:v>12750216.450000005</c:v>
                </c:pt>
                <c:pt idx="6">
                  <c:v>14308961.84</c:v>
                </c:pt>
                <c:pt idx="7">
                  <c:v>12268561.300000001</c:v>
                </c:pt>
                <c:pt idx="8">
                  <c:v>16029755.580000002</c:v>
                </c:pt>
                <c:pt idx="9">
                  <c:v>17999436.149999999</c:v>
                </c:pt>
                <c:pt idx="10">
                  <c:v>19018636.93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1-4C12-A8C8-DBF6A9442548}"/>
            </c:ext>
          </c:extLst>
        </c:ser>
        <c:ser>
          <c:idx val="0"/>
          <c:order val="1"/>
          <c:tx>
            <c:strRef>
              <c:f>'[Chart in Microsoft PowerPoint]Program'!$A$13</c:f>
              <c:strCache>
                <c:ptCount val="1"/>
                <c:pt idx="0">
                  <c:v>Instruction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'[Chart in Microsoft PowerPoint]Program'!$C$12:$M$12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FY25</c:v>
                </c:pt>
              </c:strCache>
            </c:strRef>
          </c:cat>
          <c:val>
            <c:numRef>
              <c:f>'[Chart in Microsoft PowerPoint]Program'!$C$13:$M$13</c:f>
              <c:numCache>
                <c:formatCode>_("$"* #,##0_);_("$"* \(#,##0\);_("$"* "-"??_);_(@_)</c:formatCode>
                <c:ptCount val="11"/>
                <c:pt idx="0">
                  <c:v>6978434</c:v>
                </c:pt>
                <c:pt idx="1">
                  <c:v>6122558</c:v>
                </c:pt>
                <c:pt idx="2">
                  <c:v>3904453</c:v>
                </c:pt>
                <c:pt idx="3">
                  <c:v>3376502.76</c:v>
                </c:pt>
                <c:pt idx="4">
                  <c:v>4171729.18</c:v>
                </c:pt>
                <c:pt idx="5">
                  <c:v>4485769.67</c:v>
                </c:pt>
                <c:pt idx="6">
                  <c:v>5814998.3000000007</c:v>
                </c:pt>
                <c:pt idx="7">
                  <c:v>10538024.879999999</c:v>
                </c:pt>
                <c:pt idx="8">
                  <c:v>7514011.7499999972</c:v>
                </c:pt>
                <c:pt idx="9">
                  <c:v>9442196.6399999969</c:v>
                </c:pt>
                <c:pt idx="10">
                  <c:v>11738926.439999999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1-4C12-A8C8-DBF6A9442548}"/>
            </c:ext>
          </c:extLst>
        </c:ser>
        <c:ser>
          <c:idx val="2"/>
          <c:order val="2"/>
          <c:tx>
            <c:strRef>
              <c:f>'[Chart in Microsoft PowerPoint]Program'!$A$15</c:f>
              <c:strCache>
                <c:ptCount val="1"/>
                <c:pt idx="0">
                  <c:v>Other Sponsored Activities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cat>
            <c:strRef>
              <c:f>'[Chart in Microsoft PowerPoint]Program'!$C$12:$M$12</c:f>
              <c:strCache>
                <c:ptCount val="11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FY25</c:v>
                </c:pt>
              </c:strCache>
            </c:strRef>
          </c:cat>
          <c:val>
            <c:numRef>
              <c:f>'[Chart in Microsoft PowerPoint]Program'!$C$15:$M$15</c:f>
              <c:numCache>
                <c:formatCode>_("$"* #,##0_);_("$"* \(#,##0\);_("$"* "-"??_);_(@_)</c:formatCode>
                <c:ptCount val="11"/>
                <c:pt idx="0">
                  <c:v>9203732</c:v>
                </c:pt>
                <c:pt idx="1">
                  <c:v>13058518</c:v>
                </c:pt>
                <c:pt idx="2">
                  <c:v>12449451.98</c:v>
                </c:pt>
                <c:pt idx="3">
                  <c:v>14948823.970000001</c:v>
                </c:pt>
                <c:pt idx="4">
                  <c:v>18247446.079999998</c:v>
                </c:pt>
                <c:pt idx="5">
                  <c:v>26202075.789999999</c:v>
                </c:pt>
                <c:pt idx="6">
                  <c:v>59584598.719999999</c:v>
                </c:pt>
                <c:pt idx="7">
                  <c:v>25792383.010000002</c:v>
                </c:pt>
                <c:pt idx="8">
                  <c:v>35878607.600000009</c:v>
                </c:pt>
                <c:pt idx="9">
                  <c:v>28277982.629999999</c:v>
                </c:pt>
                <c:pt idx="10">
                  <c:v>31020003.379999999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E1-4C12-A8C8-DBF6A9442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59546928"/>
        <c:axId val="1"/>
      </c:barChart>
      <c:catAx>
        <c:axId val="20595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95469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0621468926553672E-3"/>
                <c:y val="0.38001918029477078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600" dirty="0"/>
                    <a:t>Millions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2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F2EE1-34CE-4D08-869F-BF8F8667FF02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F49AD-BC47-481E-B021-BB2603ABCE3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Continue Build Out of RIPS Research Services Arm</a:t>
          </a:r>
        </a:p>
      </dgm:t>
    </dgm:pt>
    <dgm:pt modelId="{6A77F3A9-0BCF-41B6-A66C-2B3E13A838B2}" type="parTrans" cxnId="{6E474E7E-C1E2-44CD-8563-DEAE609A4109}">
      <dgm:prSet/>
      <dgm:spPr/>
      <dgm:t>
        <a:bodyPr/>
        <a:lstStyle/>
        <a:p>
          <a:endParaRPr lang="en-US"/>
        </a:p>
      </dgm:t>
    </dgm:pt>
    <dgm:pt modelId="{69F0E998-725A-4940-A199-FBE3D64BB7AE}" type="sibTrans" cxnId="{6E474E7E-C1E2-44CD-8563-DEAE609A4109}">
      <dgm:prSet/>
      <dgm:spPr/>
      <dgm:t>
        <a:bodyPr/>
        <a:lstStyle/>
        <a:p>
          <a:endParaRPr lang="en-US"/>
        </a:p>
      </dgm:t>
    </dgm:pt>
    <dgm:pt modelId="{65B515D3-735B-4612-B7B9-1A4CC18D27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Shifting Regulatory Environment</a:t>
          </a:r>
        </a:p>
        <a:p>
          <a:pPr>
            <a:lnSpc>
              <a:spcPct val="100000"/>
            </a:lnSpc>
          </a:pPr>
          <a:r>
            <a:rPr lang="en-US" sz="1400" dirty="0"/>
            <a:t>Faculty and Staff Support</a:t>
          </a:r>
        </a:p>
      </dgm:t>
    </dgm:pt>
    <dgm:pt modelId="{1052EAAC-11AE-44CB-8E8E-68847A38ECF5}" type="parTrans" cxnId="{91D3F988-537C-45A4-BFBD-F49C6BB136BE}">
      <dgm:prSet/>
      <dgm:spPr/>
      <dgm:t>
        <a:bodyPr/>
        <a:lstStyle/>
        <a:p>
          <a:endParaRPr lang="en-US"/>
        </a:p>
      </dgm:t>
    </dgm:pt>
    <dgm:pt modelId="{7450551C-DF65-4BCF-9C7F-DEBB2A3D996A}" type="sibTrans" cxnId="{91D3F988-537C-45A4-BFBD-F49C6BB136BE}">
      <dgm:prSet/>
      <dgm:spPr/>
      <dgm:t>
        <a:bodyPr/>
        <a:lstStyle/>
        <a:p>
          <a:endParaRPr lang="en-US"/>
        </a:p>
      </dgm:t>
    </dgm:pt>
    <dgm:pt modelId="{FA0FB6EF-F18A-4FB5-A0B8-B9A435994A4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Move Research Intelligence Forward </a:t>
          </a:r>
        </a:p>
      </dgm:t>
    </dgm:pt>
    <dgm:pt modelId="{8444939D-3292-4761-827E-2223D823C484}" type="parTrans" cxnId="{7BE85381-5822-4C87-B48C-6A7CDC33519E}">
      <dgm:prSet/>
      <dgm:spPr/>
      <dgm:t>
        <a:bodyPr/>
        <a:lstStyle/>
        <a:p>
          <a:endParaRPr lang="en-US"/>
        </a:p>
      </dgm:t>
    </dgm:pt>
    <dgm:pt modelId="{CA4814A6-645F-4C27-91D3-05A2A84C234A}" type="sibTrans" cxnId="{7BE85381-5822-4C87-B48C-6A7CDC33519E}">
      <dgm:prSet/>
      <dgm:spPr/>
      <dgm:t>
        <a:bodyPr/>
        <a:lstStyle/>
        <a:p>
          <a:endParaRPr lang="en-US"/>
        </a:p>
      </dgm:t>
    </dgm:pt>
    <dgm:pt modelId="{3563D288-A923-4DF0-A0D3-9E967687F9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Higher Ed R&amp;D Survey – Research Expenditures</a:t>
          </a:r>
        </a:p>
      </dgm:t>
    </dgm:pt>
    <dgm:pt modelId="{DBBD8406-6326-421F-8A63-67F560D5FAEA}" type="parTrans" cxnId="{80B31687-244E-4B50-BE0D-E47C667B62DC}">
      <dgm:prSet/>
      <dgm:spPr/>
      <dgm:t>
        <a:bodyPr/>
        <a:lstStyle/>
        <a:p>
          <a:endParaRPr lang="en-US"/>
        </a:p>
      </dgm:t>
    </dgm:pt>
    <dgm:pt modelId="{376E681B-3462-41AF-9BC6-44332911AFF2}" type="sibTrans" cxnId="{80B31687-244E-4B50-BE0D-E47C667B62DC}">
      <dgm:prSet/>
      <dgm:spPr/>
      <dgm:t>
        <a:bodyPr/>
        <a:lstStyle/>
        <a:p>
          <a:endParaRPr lang="en-US"/>
        </a:p>
      </dgm:t>
    </dgm:pt>
    <dgm:pt modelId="{8E0DF346-C7CD-4F85-94EA-24736F63E6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Data Visualization – More Dashboards </a:t>
          </a:r>
        </a:p>
      </dgm:t>
    </dgm:pt>
    <dgm:pt modelId="{1812D661-EE66-42A6-9A7B-B907A7ABA1B7}" type="parTrans" cxnId="{D44C3815-C27B-47FE-A868-3E3BD6F38223}">
      <dgm:prSet/>
      <dgm:spPr/>
      <dgm:t>
        <a:bodyPr/>
        <a:lstStyle/>
        <a:p>
          <a:endParaRPr lang="en-US"/>
        </a:p>
      </dgm:t>
    </dgm:pt>
    <dgm:pt modelId="{0B5E7FC5-AEE0-4D31-8691-EDC8DD0E7C9F}" type="sibTrans" cxnId="{D44C3815-C27B-47FE-A868-3E3BD6F38223}">
      <dgm:prSet/>
      <dgm:spPr/>
      <dgm:t>
        <a:bodyPr/>
        <a:lstStyle/>
        <a:p>
          <a:endParaRPr lang="en-US"/>
        </a:p>
      </dgm:t>
    </dgm:pt>
    <dgm:pt modelId="{D7FB9CE1-FACB-4F0A-A50D-A2217D8F69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Risk Mitigation – Improve Grant Financial Reports</a:t>
          </a:r>
        </a:p>
      </dgm:t>
    </dgm:pt>
    <dgm:pt modelId="{85BC72C2-E0FE-4607-8CA6-A5E8DC437BAA}" type="parTrans" cxnId="{BE1B6DF4-1C01-4A19-9B60-C22C08C6D4D8}">
      <dgm:prSet/>
      <dgm:spPr/>
      <dgm:t>
        <a:bodyPr/>
        <a:lstStyle/>
        <a:p>
          <a:endParaRPr lang="en-US"/>
        </a:p>
      </dgm:t>
    </dgm:pt>
    <dgm:pt modelId="{F9D8975C-2C02-4A4C-8BAE-5A3B1A065991}" type="sibTrans" cxnId="{BE1B6DF4-1C01-4A19-9B60-C22C08C6D4D8}">
      <dgm:prSet/>
      <dgm:spPr/>
      <dgm:t>
        <a:bodyPr/>
        <a:lstStyle/>
        <a:p>
          <a:endParaRPr lang="en-US"/>
        </a:p>
      </dgm:t>
    </dgm:pt>
    <dgm:pt modelId="{135D479F-F700-4518-A7F0-94A6A22B4F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Data Collection and Reporting – Support Decision-Making </a:t>
          </a:r>
        </a:p>
      </dgm:t>
    </dgm:pt>
    <dgm:pt modelId="{E4895BD3-C5A9-4655-919D-929725AA5818}" type="parTrans" cxnId="{781267A8-29DA-465A-BB21-82E255C76254}">
      <dgm:prSet/>
      <dgm:spPr/>
      <dgm:t>
        <a:bodyPr/>
        <a:lstStyle/>
        <a:p>
          <a:endParaRPr lang="en-US"/>
        </a:p>
      </dgm:t>
    </dgm:pt>
    <dgm:pt modelId="{B46AD309-8E0F-4B2B-8BC8-4FF0E618BDDF}" type="sibTrans" cxnId="{781267A8-29DA-465A-BB21-82E255C76254}">
      <dgm:prSet/>
      <dgm:spPr/>
      <dgm:t>
        <a:bodyPr/>
        <a:lstStyle/>
        <a:p>
          <a:endParaRPr lang="en-US"/>
        </a:p>
      </dgm:t>
    </dgm:pt>
    <dgm:pt modelId="{B8115A1B-235A-497D-83A9-8BD284ED2D3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Monitor/Respond to New Proposed Overhead Model (FAIR)</a:t>
          </a:r>
        </a:p>
      </dgm:t>
    </dgm:pt>
    <dgm:pt modelId="{BF58BEB9-8D50-4FAA-AB64-C0BE8C63C0FE}" type="parTrans" cxnId="{A1CEA125-A25E-43E5-AB4A-EE06C8A40B00}">
      <dgm:prSet/>
      <dgm:spPr/>
      <dgm:t>
        <a:bodyPr/>
        <a:lstStyle/>
        <a:p>
          <a:endParaRPr lang="en-US"/>
        </a:p>
      </dgm:t>
    </dgm:pt>
    <dgm:pt modelId="{0DF2F864-7E7E-46B5-B228-37CA23DD5E6C}" type="sibTrans" cxnId="{A1CEA125-A25E-43E5-AB4A-EE06C8A40B00}">
      <dgm:prSet/>
      <dgm:spPr/>
      <dgm:t>
        <a:bodyPr/>
        <a:lstStyle/>
        <a:p>
          <a:endParaRPr lang="en-US"/>
        </a:p>
      </dgm:t>
    </dgm:pt>
    <dgm:pt modelId="{6E1B7463-6E3A-4129-B605-454BE2756A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Modeling</a:t>
          </a:r>
        </a:p>
      </dgm:t>
    </dgm:pt>
    <dgm:pt modelId="{A9603C80-7567-42CF-A386-4655074E0612}" type="parTrans" cxnId="{CF819C3E-0A99-4F05-9056-D347AE5189E2}">
      <dgm:prSet/>
      <dgm:spPr/>
      <dgm:t>
        <a:bodyPr/>
        <a:lstStyle/>
        <a:p>
          <a:endParaRPr lang="en-US"/>
        </a:p>
      </dgm:t>
    </dgm:pt>
    <dgm:pt modelId="{6FDE83E6-04BF-4642-9B3F-A0592385D9D4}" type="sibTrans" cxnId="{CF819C3E-0A99-4F05-9056-D347AE5189E2}">
      <dgm:prSet/>
      <dgm:spPr/>
      <dgm:t>
        <a:bodyPr/>
        <a:lstStyle/>
        <a:p>
          <a:endParaRPr lang="en-US"/>
        </a:p>
      </dgm:t>
    </dgm:pt>
    <dgm:pt modelId="{20F80DAF-AB48-4AA5-8CC7-97A968C460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New Budgeting Structures</a:t>
          </a:r>
        </a:p>
      </dgm:t>
    </dgm:pt>
    <dgm:pt modelId="{89652087-C384-4490-9CA1-516914AE0771}" type="parTrans" cxnId="{9323283A-DA38-4739-BC55-689612F130BE}">
      <dgm:prSet/>
      <dgm:spPr/>
      <dgm:t>
        <a:bodyPr/>
        <a:lstStyle/>
        <a:p>
          <a:endParaRPr lang="en-US"/>
        </a:p>
      </dgm:t>
    </dgm:pt>
    <dgm:pt modelId="{6419475E-E224-4CF5-B28F-54CBE9E1BEF9}" type="sibTrans" cxnId="{9323283A-DA38-4739-BC55-689612F130BE}">
      <dgm:prSet/>
      <dgm:spPr/>
      <dgm:t>
        <a:bodyPr/>
        <a:lstStyle/>
        <a:p>
          <a:endParaRPr lang="en-US"/>
        </a:p>
      </dgm:t>
    </dgm:pt>
    <dgm:pt modelId="{AB628DE0-CEA4-44A2-A7ED-5F8B733E10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Adjustments to University Financial Systems</a:t>
          </a:r>
        </a:p>
      </dgm:t>
    </dgm:pt>
    <dgm:pt modelId="{0DF85CC7-BEEA-47A2-962B-41789C789F40}" type="parTrans" cxnId="{1BA697FF-3647-4FCB-B2DB-61954A619EB5}">
      <dgm:prSet/>
      <dgm:spPr/>
      <dgm:t>
        <a:bodyPr/>
        <a:lstStyle/>
        <a:p>
          <a:endParaRPr lang="en-US"/>
        </a:p>
      </dgm:t>
    </dgm:pt>
    <dgm:pt modelId="{C8D9F322-0AA8-4887-ABD4-3457635F8406}" type="sibTrans" cxnId="{1BA697FF-3647-4FCB-B2DB-61954A619EB5}">
      <dgm:prSet/>
      <dgm:spPr/>
      <dgm:t>
        <a:bodyPr/>
        <a:lstStyle/>
        <a:p>
          <a:endParaRPr lang="en-US"/>
        </a:p>
      </dgm:t>
    </dgm:pt>
    <dgm:pt modelId="{F5F52717-37DD-42AA-81AA-450530454E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Financial Reporting and Audit</a:t>
          </a:r>
        </a:p>
      </dgm:t>
    </dgm:pt>
    <dgm:pt modelId="{F78992F7-962F-4A3E-A5B1-69C85647973F}" type="parTrans" cxnId="{2D3313E2-90F4-4FD9-924F-554E1D88A97C}">
      <dgm:prSet/>
      <dgm:spPr/>
      <dgm:t>
        <a:bodyPr/>
        <a:lstStyle/>
        <a:p>
          <a:endParaRPr lang="en-US"/>
        </a:p>
      </dgm:t>
    </dgm:pt>
    <dgm:pt modelId="{B2753356-5705-4AA6-96ED-B3104A595FD1}" type="sibTrans" cxnId="{2D3313E2-90F4-4FD9-924F-554E1D88A97C}">
      <dgm:prSet/>
      <dgm:spPr/>
      <dgm:t>
        <a:bodyPr/>
        <a:lstStyle/>
        <a:p>
          <a:endParaRPr lang="en-US"/>
        </a:p>
      </dgm:t>
    </dgm:pt>
    <dgm:pt modelId="{AC6E61EE-7235-404D-8CF9-7FC9B4C58320}" type="pres">
      <dgm:prSet presAssocID="{681F2EE1-34CE-4D08-869F-BF8F8667FF02}" presName="root" presStyleCnt="0">
        <dgm:presLayoutVars>
          <dgm:dir/>
          <dgm:resizeHandles val="exact"/>
        </dgm:presLayoutVars>
      </dgm:prSet>
      <dgm:spPr/>
    </dgm:pt>
    <dgm:pt modelId="{ADACE818-E33B-439C-8138-2989D0A73289}" type="pres">
      <dgm:prSet presAssocID="{AD1F49AD-BC47-481E-B021-BB2603ABCE3A}" presName="compNode" presStyleCnt="0"/>
      <dgm:spPr/>
    </dgm:pt>
    <dgm:pt modelId="{1AC44DC1-D41D-42B5-9B18-C4C95202336B}" type="pres">
      <dgm:prSet presAssocID="{AD1F49AD-BC47-481E-B021-BB2603ABCE3A}" presName="iconRect" presStyleLbl="nod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C0AABB2-2726-4C16-A3AC-597E596B1324}" type="pres">
      <dgm:prSet presAssocID="{AD1F49AD-BC47-481E-B021-BB2603ABCE3A}" presName="iconSpace" presStyleCnt="0"/>
      <dgm:spPr/>
    </dgm:pt>
    <dgm:pt modelId="{7C4B46A9-18BD-4CCF-8704-115A4EE2D1F8}" type="pres">
      <dgm:prSet presAssocID="{AD1F49AD-BC47-481E-B021-BB2603ABCE3A}" presName="parTx" presStyleLbl="revTx" presStyleIdx="0" presStyleCnt="6">
        <dgm:presLayoutVars>
          <dgm:chMax val="0"/>
          <dgm:chPref val="0"/>
        </dgm:presLayoutVars>
      </dgm:prSet>
      <dgm:spPr/>
    </dgm:pt>
    <dgm:pt modelId="{2E1AC7A9-CE74-4441-9FF7-BFE84400055B}" type="pres">
      <dgm:prSet presAssocID="{AD1F49AD-BC47-481E-B021-BB2603ABCE3A}" presName="txSpace" presStyleCnt="0"/>
      <dgm:spPr/>
    </dgm:pt>
    <dgm:pt modelId="{B14DD8B7-0B03-4865-8DBE-17E1D160A759}" type="pres">
      <dgm:prSet presAssocID="{AD1F49AD-BC47-481E-B021-BB2603ABCE3A}" presName="desTx" presStyleLbl="revTx" presStyleIdx="1" presStyleCnt="6">
        <dgm:presLayoutVars/>
      </dgm:prSet>
      <dgm:spPr/>
    </dgm:pt>
    <dgm:pt modelId="{08ECB631-4BED-4AD0-900B-4F92C0E33F17}" type="pres">
      <dgm:prSet presAssocID="{69F0E998-725A-4940-A199-FBE3D64BB7AE}" presName="sibTrans" presStyleCnt="0"/>
      <dgm:spPr/>
    </dgm:pt>
    <dgm:pt modelId="{309DF74D-0E26-4C5F-B5D8-39C2D6AD8EBA}" type="pres">
      <dgm:prSet presAssocID="{FA0FB6EF-F18A-4FB5-A0B8-B9A435994A46}" presName="compNode" presStyleCnt="0"/>
      <dgm:spPr/>
    </dgm:pt>
    <dgm:pt modelId="{DCDA1C0A-14E7-4B85-99CD-708E8FD20FFE}" type="pres">
      <dgm:prSet presAssocID="{FA0FB6EF-F18A-4FB5-A0B8-B9A435994A46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8FFB7BC-10A9-4FDC-AE19-C0C4A3D9FB04}" type="pres">
      <dgm:prSet presAssocID="{FA0FB6EF-F18A-4FB5-A0B8-B9A435994A46}" presName="iconSpace" presStyleCnt="0"/>
      <dgm:spPr/>
    </dgm:pt>
    <dgm:pt modelId="{E01CD62C-DCC4-4C42-B600-49E57BB94ABB}" type="pres">
      <dgm:prSet presAssocID="{FA0FB6EF-F18A-4FB5-A0B8-B9A435994A46}" presName="parTx" presStyleLbl="revTx" presStyleIdx="2" presStyleCnt="6">
        <dgm:presLayoutVars>
          <dgm:chMax val="0"/>
          <dgm:chPref val="0"/>
        </dgm:presLayoutVars>
      </dgm:prSet>
      <dgm:spPr/>
    </dgm:pt>
    <dgm:pt modelId="{BDE7D5A9-FACD-4945-B37E-EB385FD8140A}" type="pres">
      <dgm:prSet presAssocID="{FA0FB6EF-F18A-4FB5-A0B8-B9A435994A46}" presName="txSpace" presStyleCnt="0"/>
      <dgm:spPr/>
    </dgm:pt>
    <dgm:pt modelId="{5E3BD93C-5045-4615-B2C1-83AC8365C6EB}" type="pres">
      <dgm:prSet presAssocID="{FA0FB6EF-F18A-4FB5-A0B8-B9A435994A46}" presName="desTx" presStyleLbl="revTx" presStyleIdx="3" presStyleCnt="6">
        <dgm:presLayoutVars/>
      </dgm:prSet>
      <dgm:spPr/>
    </dgm:pt>
    <dgm:pt modelId="{4CB41B8F-6234-4C77-866C-734B9D81841B}" type="pres">
      <dgm:prSet presAssocID="{CA4814A6-645F-4C27-91D3-05A2A84C234A}" presName="sibTrans" presStyleCnt="0"/>
      <dgm:spPr/>
    </dgm:pt>
    <dgm:pt modelId="{863215DF-064F-4784-A781-0F40B739BB71}" type="pres">
      <dgm:prSet presAssocID="{B8115A1B-235A-497D-83A9-8BD284ED2D39}" presName="compNode" presStyleCnt="0"/>
      <dgm:spPr/>
    </dgm:pt>
    <dgm:pt modelId="{9C142A75-DE34-4B03-B982-61D94011252D}" type="pres">
      <dgm:prSet presAssocID="{B8115A1B-235A-497D-83A9-8BD284ED2D39}" presName="iconRect" presStyleLbl="nod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AD39102-0C1C-4F35-90F5-95EF92E23B60}" type="pres">
      <dgm:prSet presAssocID="{B8115A1B-235A-497D-83A9-8BD284ED2D39}" presName="iconSpace" presStyleCnt="0"/>
      <dgm:spPr/>
    </dgm:pt>
    <dgm:pt modelId="{D4FCE6B8-08AB-47D9-A9B7-06B65F567328}" type="pres">
      <dgm:prSet presAssocID="{B8115A1B-235A-497D-83A9-8BD284ED2D39}" presName="parTx" presStyleLbl="revTx" presStyleIdx="4" presStyleCnt="6">
        <dgm:presLayoutVars>
          <dgm:chMax val="0"/>
          <dgm:chPref val="0"/>
        </dgm:presLayoutVars>
      </dgm:prSet>
      <dgm:spPr/>
    </dgm:pt>
    <dgm:pt modelId="{18BC2D21-90D6-457B-9031-F2F6F4B776A7}" type="pres">
      <dgm:prSet presAssocID="{B8115A1B-235A-497D-83A9-8BD284ED2D39}" presName="txSpace" presStyleCnt="0"/>
      <dgm:spPr/>
    </dgm:pt>
    <dgm:pt modelId="{C93664A7-A06D-4191-98CB-934A36DA5318}" type="pres">
      <dgm:prSet presAssocID="{B8115A1B-235A-497D-83A9-8BD284ED2D39}" presName="desTx" presStyleLbl="revTx" presStyleIdx="5" presStyleCnt="6" custScaleY="90896">
        <dgm:presLayoutVars/>
      </dgm:prSet>
      <dgm:spPr/>
    </dgm:pt>
  </dgm:ptLst>
  <dgm:cxnLst>
    <dgm:cxn modelId="{74A19C00-B737-429A-A7D3-5839E77B88CD}" type="presOf" srcId="{D7FB9CE1-FACB-4F0A-A50D-A2217D8F698B}" destId="{5E3BD93C-5045-4615-B2C1-83AC8365C6EB}" srcOrd="0" destOrd="2" presId="urn:microsoft.com/office/officeart/2018/2/layout/IconLabelDescriptionList"/>
    <dgm:cxn modelId="{D44C3815-C27B-47FE-A868-3E3BD6F38223}" srcId="{FA0FB6EF-F18A-4FB5-A0B8-B9A435994A46}" destId="{8E0DF346-C7CD-4F85-94EA-24736F63E602}" srcOrd="1" destOrd="0" parTransId="{1812D661-EE66-42A6-9A7B-B907A7ABA1B7}" sibTransId="{0B5E7FC5-AEE0-4D31-8691-EDC8DD0E7C9F}"/>
    <dgm:cxn modelId="{A1CEA125-A25E-43E5-AB4A-EE06C8A40B00}" srcId="{681F2EE1-34CE-4D08-869F-BF8F8667FF02}" destId="{B8115A1B-235A-497D-83A9-8BD284ED2D39}" srcOrd="2" destOrd="0" parTransId="{BF58BEB9-8D50-4FAA-AB64-C0BE8C63C0FE}" sibTransId="{0DF2F864-7E7E-46B5-B228-37CA23DD5E6C}"/>
    <dgm:cxn modelId="{9323283A-DA38-4739-BC55-689612F130BE}" srcId="{B8115A1B-235A-497D-83A9-8BD284ED2D39}" destId="{20F80DAF-AB48-4AA5-8CC7-97A968C46056}" srcOrd="1" destOrd="0" parTransId="{89652087-C384-4490-9CA1-516914AE0771}" sibTransId="{6419475E-E224-4CF5-B28F-54CBE9E1BEF9}"/>
    <dgm:cxn modelId="{CF819C3E-0A99-4F05-9056-D347AE5189E2}" srcId="{B8115A1B-235A-497D-83A9-8BD284ED2D39}" destId="{6E1B7463-6E3A-4129-B605-454BE2756ACB}" srcOrd="0" destOrd="0" parTransId="{A9603C80-7567-42CF-A386-4655074E0612}" sibTransId="{6FDE83E6-04BF-4642-9B3F-A0592385D9D4}"/>
    <dgm:cxn modelId="{9087C440-6E5C-41E2-9B65-66FA3DC0CBFC}" type="presOf" srcId="{681F2EE1-34CE-4D08-869F-BF8F8667FF02}" destId="{AC6E61EE-7235-404D-8CF9-7FC9B4C58320}" srcOrd="0" destOrd="0" presId="urn:microsoft.com/office/officeart/2018/2/layout/IconLabelDescriptionList"/>
    <dgm:cxn modelId="{F8C9C347-522D-4883-B199-40ADABBDDADF}" type="presOf" srcId="{3563D288-A923-4DF0-A0D3-9E967687F961}" destId="{5E3BD93C-5045-4615-B2C1-83AC8365C6EB}" srcOrd="0" destOrd="0" presId="urn:microsoft.com/office/officeart/2018/2/layout/IconLabelDescriptionList"/>
    <dgm:cxn modelId="{BCC3DB6F-1CB0-46AC-80AC-159E3A15DC83}" type="presOf" srcId="{FA0FB6EF-F18A-4FB5-A0B8-B9A435994A46}" destId="{E01CD62C-DCC4-4C42-B600-49E57BB94ABB}" srcOrd="0" destOrd="0" presId="urn:microsoft.com/office/officeart/2018/2/layout/IconLabelDescriptionList"/>
    <dgm:cxn modelId="{9A029172-7145-4285-99F5-11D18C0C2989}" type="presOf" srcId="{20F80DAF-AB48-4AA5-8CC7-97A968C46056}" destId="{C93664A7-A06D-4191-98CB-934A36DA5318}" srcOrd="0" destOrd="1" presId="urn:microsoft.com/office/officeart/2018/2/layout/IconLabelDescriptionList"/>
    <dgm:cxn modelId="{4712067B-5074-4C9D-9DD4-30E599361C66}" type="presOf" srcId="{65B515D3-735B-4612-B7B9-1A4CC18D272B}" destId="{B14DD8B7-0B03-4865-8DBE-17E1D160A759}" srcOrd="0" destOrd="0" presId="urn:microsoft.com/office/officeart/2018/2/layout/IconLabelDescriptionList"/>
    <dgm:cxn modelId="{6E474E7E-C1E2-44CD-8563-DEAE609A4109}" srcId="{681F2EE1-34CE-4D08-869F-BF8F8667FF02}" destId="{AD1F49AD-BC47-481E-B021-BB2603ABCE3A}" srcOrd="0" destOrd="0" parTransId="{6A77F3A9-0BCF-41B6-A66C-2B3E13A838B2}" sibTransId="{69F0E998-725A-4940-A199-FBE3D64BB7AE}"/>
    <dgm:cxn modelId="{C36D5C7F-5C72-4520-9F99-A8CC8705F1E2}" type="presOf" srcId="{B8115A1B-235A-497D-83A9-8BD284ED2D39}" destId="{D4FCE6B8-08AB-47D9-A9B7-06B65F567328}" srcOrd="0" destOrd="0" presId="urn:microsoft.com/office/officeart/2018/2/layout/IconLabelDescriptionList"/>
    <dgm:cxn modelId="{7BE85381-5822-4C87-B48C-6A7CDC33519E}" srcId="{681F2EE1-34CE-4D08-869F-BF8F8667FF02}" destId="{FA0FB6EF-F18A-4FB5-A0B8-B9A435994A46}" srcOrd="1" destOrd="0" parTransId="{8444939D-3292-4761-827E-2223D823C484}" sibTransId="{CA4814A6-645F-4C27-91D3-05A2A84C234A}"/>
    <dgm:cxn modelId="{80B31687-244E-4B50-BE0D-E47C667B62DC}" srcId="{FA0FB6EF-F18A-4FB5-A0B8-B9A435994A46}" destId="{3563D288-A923-4DF0-A0D3-9E967687F961}" srcOrd="0" destOrd="0" parTransId="{DBBD8406-6326-421F-8A63-67F560D5FAEA}" sibTransId="{376E681B-3462-41AF-9BC6-44332911AFF2}"/>
    <dgm:cxn modelId="{91D3F988-537C-45A4-BFBD-F49C6BB136BE}" srcId="{AD1F49AD-BC47-481E-B021-BB2603ABCE3A}" destId="{65B515D3-735B-4612-B7B9-1A4CC18D272B}" srcOrd="0" destOrd="0" parTransId="{1052EAAC-11AE-44CB-8E8E-68847A38ECF5}" sibTransId="{7450551C-DF65-4BCF-9C7F-DEBB2A3D996A}"/>
    <dgm:cxn modelId="{D0376489-1A9C-44EA-8D49-9265729B30A3}" type="presOf" srcId="{AB628DE0-CEA4-44A2-A7ED-5F8B733E1093}" destId="{C93664A7-A06D-4191-98CB-934A36DA5318}" srcOrd="0" destOrd="2" presId="urn:microsoft.com/office/officeart/2018/2/layout/IconLabelDescriptionList"/>
    <dgm:cxn modelId="{CF2FCE96-C8DA-4D22-B5DE-1CB24EDDE139}" type="presOf" srcId="{8E0DF346-C7CD-4F85-94EA-24736F63E602}" destId="{5E3BD93C-5045-4615-B2C1-83AC8365C6EB}" srcOrd="0" destOrd="1" presId="urn:microsoft.com/office/officeart/2018/2/layout/IconLabelDescriptionList"/>
    <dgm:cxn modelId="{781267A8-29DA-465A-BB21-82E255C76254}" srcId="{FA0FB6EF-F18A-4FB5-A0B8-B9A435994A46}" destId="{135D479F-F700-4518-A7F0-94A6A22B4F29}" srcOrd="3" destOrd="0" parTransId="{E4895BD3-C5A9-4655-919D-929725AA5818}" sibTransId="{B46AD309-8E0F-4B2B-8BC8-4FF0E618BDDF}"/>
    <dgm:cxn modelId="{2D3313E2-90F4-4FD9-924F-554E1D88A97C}" srcId="{B8115A1B-235A-497D-83A9-8BD284ED2D39}" destId="{F5F52717-37DD-42AA-81AA-450530454E65}" srcOrd="3" destOrd="0" parTransId="{F78992F7-962F-4A3E-A5B1-69C85647973F}" sibTransId="{B2753356-5705-4AA6-96ED-B3104A595FD1}"/>
    <dgm:cxn modelId="{C79486E4-F04F-41BC-9BBF-C2D24578C21B}" type="presOf" srcId="{6E1B7463-6E3A-4129-B605-454BE2756ACB}" destId="{C93664A7-A06D-4191-98CB-934A36DA5318}" srcOrd="0" destOrd="0" presId="urn:microsoft.com/office/officeart/2018/2/layout/IconLabelDescriptionList"/>
    <dgm:cxn modelId="{17A630EA-D3A8-4354-AB48-F5CAA7006A64}" type="presOf" srcId="{135D479F-F700-4518-A7F0-94A6A22B4F29}" destId="{5E3BD93C-5045-4615-B2C1-83AC8365C6EB}" srcOrd="0" destOrd="3" presId="urn:microsoft.com/office/officeart/2018/2/layout/IconLabelDescriptionList"/>
    <dgm:cxn modelId="{BE1B6DF4-1C01-4A19-9B60-C22C08C6D4D8}" srcId="{FA0FB6EF-F18A-4FB5-A0B8-B9A435994A46}" destId="{D7FB9CE1-FACB-4F0A-A50D-A2217D8F698B}" srcOrd="2" destOrd="0" parTransId="{85BC72C2-E0FE-4607-8CA6-A5E8DC437BAA}" sibTransId="{F9D8975C-2C02-4A4C-8BAE-5A3B1A065991}"/>
    <dgm:cxn modelId="{F4F935F9-78D2-425B-9848-62521241542A}" type="presOf" srcId="{F5F52717-37DD-42AA-81AA-450530454E65}" destId="{C93664A7-A06D-4191-98CB-934A36DA5318}" srcOrd="0" destOrd="3" presId="urn:microsoft.com/office/officeart/2018/2/layout/IconLabelDescriptionList"/>
    <dgm:cxn modelId="{0DFD06FF-BFA6-4223-A320-D1962171D8EF}" type="presOf" srcId="{AD1F49AD-BC47-481E-B021-BB2603ABCE3A}" destId="{7C4B46A9-18BD-4CCF-8704-115A4EE2D1F8}" srcOrd="0" destOrd="0" presId="urn:microsoft.com/office/officeart/2018/2/layout/IconLabelDescriptionList"/>
    <dgm:cxn modelId="{1BA697FF-3647-4FCB-B2DB-61954A619EB5}" srcId="{B8115A1B-235A-497D-83A9-8BD284ED2D39}" destId="{AB628DE0-CEA4-44A2-A7ED-5F8B733E1093}" srcOrd="2" destOrd="0" parTransId="{0DF85CC7-BEEA-47A2-962B-41789C789F40}" sibTransId="{C8D9F322-0AA8-4887-ABD4-3457635F8406}"/>
    <dgm:cxn modelId="{5D16962C-2D84-44A5-9B5D-DB77F8177CFE}" type="presParOf" srcId="{AC6E61EE-7235-404D-8CF9-7FC9B4C58320}" destId="{ADACE818-E33B-439C-8138-2989D0A73289}" srcOrd="0" destOrd="0" presId="urn:microsoft.com/office/officeart/2018/2/layout/IconLabelDescriptionList"/>
    <dgm:cxn modelId="{D39C1AA9-C1A5-4C6D-B34E-E3418314EAF8}" type="presParOf" srcId="{ADACE818-E33B-439C-8138-2989D0A73289}" destId="{1AC44DC1-D41D-42B5-9B18-C4C95202336B}" srcOrd="0" destOrd="0" presId="urn:microsoft.com/office/officeart/2018/2/layout/IconLabelDescriptionList"/>
    <dgm:cxn modelId="{33EDA62D-6392-458E-836D-A424CF7C1408}" type="presParOf" srcId="{ADACE818-E33B-439C-8138-2989D0A73289}" destId="{CC0AABB2-2726-4C16-A3AC-597E596B1324}" srcOrd="1" destOrd="0" presId="urn:microsoft.com/office/officeart/2018/2/layout/IconLabelDescriptionList"/>
    <dgm:cxn modelId="{6B95F96E-D694-4890-9AF7-53442F4E5D5B}" type="presParOf" srcId="{ADACE818-E33B-439C-8138-2989D0A73289}" destId="{7C4B46A9-18BD-4CCF-8704-115A4EE2D1F8}" srcOrd="2" destOrd="0" presId="urn:microsoft.com/office/officeart/2018/2/layout/IconLabelDescriptionList"/>
    <dgm:cxn modelId="{C8F99DB6-C6A6-41EF-BCA2-C81E6944F0AF}" type="presParOf" srcId="{ADACE818-E33B-439C-8138-2989D0A73289}" destId="{2E1AC7A9-CE74-4441-9FF7-BFE84400055B}" srcOrd="3" destOrd="0" presId="urn:microsoft.com/office/officeart/2018/2/layout/IconLabelDescriptionList"/>
    <dgm:cxn modelId="{273027A3-06F6-4662-9EBD-F7CCF8AF375C}" type="presParOf" srcId="{ADACE818-E33B-439C-8138-2989D0A73289}" destId="{B14DD8B7-0B03-4865-8DBE-17E1D160A759}" srcOrd="4" destOrd="0" presId="urn:microsoft.com/office/officeart/2018/2/layout/IconLabelDescriptionList"/>
    <dgm:cxn modelId="{F3B39416-2D9D-407B-8400-9037F3363B2D}" type="presParOf" srcId="{AC6E61EE-7235-404D-8CF9-7FC9B4C58320}" destId="{08ECB631-4BED-4AD0-900B-4F92C0E33F17}" srcOrd="1" destOrd="0" presId="urn:microsoft.com/office/officeart/2018/2/layout/IconLabelDescriptionList"/>
    <dgm:cxn modelId="{CF2249AE-CB37-405F-ADBA-91FB2418C24C}" type="presParOf" srcId="{AC6E61EE-7235-404D-8CF9-7FC9B4C58320}" destId="{309DF74D-0E26-4C5F-B5D8-39C2D6AD8EBA}" srcOrd="2" destOrd="0" presId="urn:microsoft.com/office/officeart/2018/2/layout/IconLabelDescriptionList"/>
    <dgm:cxn modelId="{4A787734-E0D8-4B70-AC96-31BCFBEB61CF}" type="presParOf" srcId="{309DF74D-0E26-4C5F-B5D8-39C2D6AD8EBA}" destId="{DCDA1C0A-14E7-4B85-99CD-708E8FD20FFE}" srcOrd="0" destOrd="0" presId="urn:microsoft.com/office/officeart/2018/2/layout/IconLabelDescriptionList"/>
    <dgm:cxn modelId="{93DC5E63-2342-4E8B-BD69-085ECFFA3966}" type="presParOf" srcId="{309DF74D-0E26-4C5F-B5D8-39C2D6AD8EBA}" destId="{98FFB7BC-10A9-4FDC-AE19-C0C4A3D9FB04}" srcOrd="1" destOrd="0" presId="urn:microsoft.com/office/officeart/2018/2/layout/IconLabelDescriptionList"/>
    <dgm:cxn modelId="{FE8DAF46-2BEA-41E9-BA00-C694B28B8952}" type="presParOf" srcId="{309DF74D-0E26-4C5F-B5D8-39C2D6AD8EBA}" destId="{E01CD62C-DCC4-4C42-B600-49E57BB94ABB}" srcOrd="2" destOrd="0" presId="urn:microsoft.com/office/officeart/2018/2/layout/IconLabelDescriptionList"/>
    <dgm:cxn modelId="{29B71746-6BBB-4E0B-A7C1-5D050A79991B}" type="presParOf" srcId="{309DF74D-0E26-4C5F-B5D8-39C2D6AD8EBA}" destId="{BDE7D5A9-FACD-4945-B37E-EB385FD8140A}" srcOrd="3" destOrd="0" presId="urn:microsoft.com/office/officeart/2018/2/layout/IconLabelDescriptionList"/>
    <dgm:cxn modelId="{61AC5983-E4BE-4942-B084-2827579702C8}" type="presParOf" srcId="{309DF74D-0E26-4C5F-B5D8-39C2D6AD8EBA}" destId="{5E3BD93C-5045-4615-B2C1-83AC8365C6EB}" srcOrd="4" destOrd="0" presId="urn:microsoft.com/office/officeart/2018/2/layout/IconLabelDescriptionList"/>
    <dgm:cxn modelId="{C4723330-83A0-4402-B38D-006CBD208F30}" type="presParOf" srcId="{AC6E61EE-7235-404D-8CF9-7FC9B4C58320}" destId="{4CB41B8F-6234-4C77-866C-734B9D81841B}" srcOrd="3" destOrd="0" presId="urn:microsoft.com/office/officeart/2018/2/layout/IconLabelDescriptionList"/>
    <dgm:cxn modelId="{CBB9118C-2779-45A2-BA12-0A8B2B1BFA0F}" type="presParOf" srcId="{AC6E61EE-7235-404D-8CF9-7FC9B4C58320}" destId="{863215DF-064F-4784-A781-0F40B739BB71}" srcOrd="4" destOrd="0" presId="urn:microsoft.com/office/officeart/2018/2/layout/IconLabelDescriptionList"/>
    <dgm:cxn modelId="{6DADA6A8-22A7-4DBA-8EA3-A5EF97D460AB}" type="presParOf" srcId="{863215DF-064F-4784-A781-0F40B739BB71}" destId="{9C142A75-DE34-4B03-B982-61D94011252D}" srcOrd="0" destOrd="0" presId="urn:microsoft.com/office/officeart/2018/2/layout/IconLabelDescriptionList"/>
    <dgm:cxn modelId="{B2B41A25-C5A9-4178-BDF5-0D25DD4A6EDF}" type="presParOf" srcId="{863215DF-064F-4784-A781-0F40B739BB71}" destId="{2AD39102-0C1C-4F35-90F5-95EF92E23B60}" srcOrd="1" destOrd="0" presId="urn:microsoft.com/office/officeart/2018/2/layout/IconLabelDescriptionList"/>
    <dgm:cxn modelId="{7911D089-DBAE-4B81-9F8A-F50097B0DD1A}" type="presParOf" srcId="{863215DF-064F-4784-A781-0F40B739BB71}" destId="{D4FCE6B8-08AB-47D9-A9B7-06B65F567328}" srcOrd="2" destOrd="0" presId="urn:microsoft.com/office/officeart/2018/2/layout/IconLabelDescriptionList"/>
    <dgm:cxn modelId="{502C3D88-D5A9-446C-B743-7D810FA81E1B}" type="presParOf" srcId="{863215DF-064F-4784-A781-0F40B739BB71}" destId="{18BC2D21-90D6-457B-9031-F2F6F4B776A7}" srcOrd="3" destOrd="0" presId="urn:microsoft.com/office/officeart/2018/2/layout/IconLabelDescriptionList"/>
    <dgm:cxn modelId="{0E2420DE-06D8-43D8-B131-B82EB57DF6B7}" type="presParOf" srcId="{863215DF-064F-4784-A781-0F40B739BB71}" destId="{C93664A7-A06D-4191-98CB-934A36DA531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44DC1-D41D-42B5-9B18-C4C95202336B}">
      <dsp:nvSpPr>
        <dsp:cNvPr id="0" name=""/>
        <dsp:cNvSpPr/>
      </dsp:nvSpPr>
      <dsp:spPr>
        <a:xfrm>
          <a:off x="1565" y="586553"/>
          <a:ext cx="939093" cy="93909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B46A9-18BD-4CCF-8704-115A4EE2D1F8}">
      <dsp:nvSpPr>
        <dsp:cNvPr id="0" name=""/>
        <dsp:cNvSpPr/>
      </dsp:nvSpPr>
      <dsp:spPr>
        <a:xfrm>
          <a:off x="1565" y="1691459"/>
          <a:ext cx="268312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Continue Build Out of RIPS Research Services Arm</a:t>
          </a:r>
        </a:p>
      </dsp:txBody>
      <dsp:txXfrm>
        <a:off x="1565" y="1691459"/>
        <a:ext cx="2683125" cy="792360"/>
      </dsp:txXfrm>
    </dsp:sp>
    <dsp:sp modelId="{B14DD8B7-0B03-4865-8DBE-17E1D160A759}">
      <dsp:nvSpPr>
        <dsp:cNvPr id="0" name=""/>
        <dsp:cNvSpPr/>
      </dsp:nvSpPr>
      <dsp:spPr>
        <a:xfrm>
          <a:off x="1565" y="2560941"/>
          <a:ext cx="2683125" cy="188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Shifting Regulatory Environment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Faculty and Staff Support</a:t>
          </a:r>
        </a:p>
      </dsp:txBody>
      <dsp:txXfrm>
        <a:off x="1565" y="2560941"/>
        <a:ext cx="2683125" cy="1881704"/>
      </dsp:txXfrm>
    </dsp:sp>
    <dsp:sp modelId="{DCDA1C0A-14E7-4B85-99CD-708E8FD20FFE}">
      <dsp:nvSpPr>
        <dsp:cNvPr id="0" name=""/>
        <dsp:cNvSpPr/>
      </dsp:nvSpPr>
      <dsp:spPr>
        <a:xfrm>
          <a:off x="3154237" y="586553"/>
          <a:ext cx="939093" cy="939093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CD62C-DCC4-4C42-B600-49E57BB94ABB}">
      <dsp:nvSpPr>
        <dsp:cNvPr id="0" name=""/>
        <dsp:cNvSpPr/>
      </dsp:nvSpPr>
      <dsp:spPr>
        <a:xfrm>
          <a:off x="3154237" y="1691459"/>
          <a:ext cx="268312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Move Research Intelligence Forward </a:t>
          </a:r>
        </a:p>
      </dsp:txBody>
      <dsp:txXfrm>
        <a:off x="3154237" y="1691459"/>
        <a:ext cx="2683125" cy="792360"/>
      </dsp:txXfrm>
    </dsp:sp>
    <dsp:sp modelId="{5E3BD93C-5045-4615-B2C1-83AC8365C6EB}">
      <dsp:nvSpPr>
        <dsp:cNvPr id="0" name=""/>
        <dsp:cNvSpPr/>
      </dsp:nvSpPr>
      <dsp:spPr>
        <a:xfrm>
          <a:off x="3154237" y="2560941"/>
          <a:ext cx="2683125" cy="188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Higher Ed R&amp;D Survey – Research Expenditures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Data Visualization – More Dashboards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Risk Mitigation – Improve Grant Financial Reports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Data Collection and Reporting – Support Decision-Making </a:t>
          </a:r>
        </a:p>
      </dsp:txBody>
      <dsp:txXfrm>
        <a:off x="3154237" y="2560941"/>
        <a:ext cx="2683125" cy="1881704"/>
      </dsp:txXfrm>
    </dsp:sp>
    <dsp:sp modelId="{9C142A75-DE34-4B03-B982-61D94011252D}">
      <dsp:nvSpPr>
        <dsp:cNvPr id="0" name=""/>
        <dsp:cNvSpPr/>
      </dsp:nvSpPr>
      <dsp:spPr>
        <a:xfrm>
          <a:off x="6306909" y="711137"/>
          <a:ext cx="939093" cy="939093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E6B8-08AB-47D9-A9B7-06B65F567328}">
      <dsp:nvSpPr>
        <dsp:cNvPr id="0" name=""/>
        <dsp:cNvSpPr/>
      </dsp:nvSpPr>
      <dsp:spPr>
        <a:xfrm>
          <a:off x="6306909" y="1816043"/>
          <a:ext cx="2683125" cy="79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Monitor/Respond to New Proposed Overhead Model (FAIR)</a:t>
          </a:r>
        </a:p>
      </dsp:txBody>
      <dsp:txXfrm>
        <a:off x="6306909" y="1816043"/>
        <a:ext cx="2683125" cy="792360"/>
      </dsp:txXfrm>
    </dsp:sp>
    <dsp:sp modelId="{C93664A7-A06D-4191-98CB-934A36DA5318}">
      <dsp:nvSpPr>
        <dsp:cNvPr id="0" name=""/>
        <dsp:cNvSpPr/>
      </dsp:nvSpPr>
      <dsp:spPr>
        <a:xfrm>
          <a:off x="6306909" y="2763382"/>
          <a:ext cx="2683125" cy="155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Budgeting Structures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Adjustments to University Financial Systems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Financial Reporting and Audit</a:t>
          </a:r>
        </a:p>
      </dsp:txBody>
      <dsp:txXfrm>
        <a:off x="6306909" y="2763382"/>
        <a:ext cx="2683125" cy="1554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C465E-76DB-444C-9A07-BD2CD2548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2055" y="425244"/>
            <a:ext cx="3299890" cy="26849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252C-6660-358C-41D4-94721948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9709F-A74D-E359-89BA-5BFE94DE8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995A8-8DB4-4153-375D-E9F951E01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0ED8B-2097-1826-A6B7-F89A4922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4189-DCA2-4C31-99C6-1CD2DE988B72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4068D-A8F8-271A-11C0-DDE786D5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084AF-F76F-655C-8C67-8A6CBF09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7ABF-1874-4861-BE01-F3FD7D44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DB67-FDFB-1ABA-DF07-59213717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F7FCD-91C3-26D7-204F-C75ACDB5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AB35C-E988-8311-D90B-62B980B2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73D62-854D-4A72-93CA-1EE7D77D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8A687-FC1B-050C-BB41-1A864960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5B3-D55E-568A-008D-A8B18B77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E9CA5-C0A1-48AB-8C6B-962C8860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E3BC-03EB-E275-0154-34876810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914B-B129-495C-B6EC-7EB117DD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E2B4-8DD7-D734-7E3F-C79065E7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2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569E-D6AB-B70E-839F-578FDD56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CDFE-1A42-E6A1-F917-34A3C0D2F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AB6C-607A-1187-141A-D636DBC2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711E-5129-740E-84E2-FC041476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2132A-2B9F-3BAF-3E57-7C21122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5E0E-65B3-8A50-9A52-8D097E37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D4AB-FA1C-646E-181F-6D5A6FCA4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05D2-42E0-FCD7-F326-1E237AE68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7AA37-9126-33FA-F394-DBF1B3F7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3EAC2-FE10-F1C2-DD4A-F9B35445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1A880-9696-43B5-37D3-B24193B2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3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89B3-85A6-2344-5737-8E939131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2C67A-25C4-6140-1E1E-412CD1DA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0F480-FDDF-F647-694E-F0BDBDBAC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D6DBD-9746-3C66-855B-B7B6C4A5C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93D88-3202-9B49-546E-FF6889B3C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A7598-C0F1-105E-5599-14E4BC1C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97B3-14BF-1C48-CE97-090C5444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7677E-DDDB-5236-E94E-DFAC0FC7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2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6526-733F-11AB-AC5E-19BA4535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005EB-0A26-9B86-A85B-384C6D90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E64C8-FEA4-0432-7A67-DA946983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F4878-65D1-0AA7-29A6-2964EDB6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0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16405-4FEC-5692-65B1-2356BB72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E78C-39DE-9B10-4761-46EC4D5A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965D8-AA9F-49BF-D2E2-E2B34BF1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4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1370-EE6C-5716-E658-DBDA648D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EADD2-076A-C40B-4B6F-787CCE06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CC8-E575-3B11-0D39-896C3A259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EA9F7-34C1-E348-43E5-F1A712AC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ED40C-1E77-B4CE-EEEB-244BA32B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2EB20-D3F6-1BA5-B463-FF2C7041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D47-973C-8421-1698-03C15169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29ADC-2452-6576-935F-C2FCADB8B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3DAC1-7F32-9450-F3B0-AAF57B331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266D5-44E7-8D3A-856F-284F182C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4C1CE-FF24-C2F1-9A9B-F7AD5639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73F6D-D65A-B3A1-A603-CA47A93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99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BDCE-235D-539C-E522-B10D5B51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D925B-BC97-8BBC-E2B3-6277F51F3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E310-877D-257E-179C-12C0FAE8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D168-85AC-74A8-20C0-AC20CC1F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7A4B-20F8-0334-AF28-E8394DE6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BF7B8-EFB5-7275-1FA0-000C2C24F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C777C-101B-10E8-40EF-12BF1CD2D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8A49-0582-ED48-F29D-59B7DEF2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5C37-C168-F01F-8E9E-0A491625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4A26-E645-D8B7-8FC5-E6D60918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42875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206851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22055" y="289525"/>
            <a:ext cx="3299890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166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6A54-2A6B-4242-B691-C4DE4231F39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008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79138"/>
            <a:ext cx="678610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Roboto Slab" pitchFamily="2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BEE33-7BF7-D498-D198-E01145B8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A5FE6-DE68-69C5-D8F3-A0F1C5DF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26F1-5B62-0F9D-F8DA-D0C5FF3A1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59F292-69DB-4FFD-A95D-26249049ACB9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68025-544E-3242-E03B-9CAE88E1F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09D53-7E34-291E-8072-3F33ECE0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AC4B9-326D-4FDB-BB2A-8228BA3F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 2025 Sponsored Funding Report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5134240"/>
            <a:ext cx="8458200" cy="8048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Research and Innovation, Legal and Legislative Affairs Committee</a:t>
            </a:r>
            <a:br>
              <a:rPr lang="en-US" dirty="0"/>
            </a:br>
            <a:r>
              <a:rPr lang="en-US" sz="1900" b="0" dirty="0"/>
              <a:t>August 28, 2025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E873212-B521-91A0-9272-5CA94CDC6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1" y="-31775"/>
            <a:ext cx="4588790" cy="3048000"/>
          </a:xfrm>
        </p:spPr>
      </p:pic>
      <p:pic>
        <p:nvPicPr>
          <p:cNvPr id="7" name="Picture 6" descr="A group of people sitting at a table">
            <a:extLst>
              <a:ext uri="{FF2B5EF4-FFF2-40B4-BE49-F238E27FC236}">
                <a16:creationId xmlns:a16="http://schemas.microsoft.com/office/drawing/2014/main" id="{F699C988-6DAB-50F9-2E64-DFAE44764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920"/>
            <a:ext cx="4553919" cy="3032844"/>
          </a:xfrm>
          <a:prstGeom prst="rect">
            <a:avLst/>
          </a:prstGeom>
        </p:spPr>
      </p:pic>
      <p:pic>
        <p:nvPicPr>
          <p:cNvPr id="9" name="Picture 8" descr="A person standing on a stage with a screen on it&#10;&#10;AI-generated content may be incorrect.">
            <a:extLst>
              <a:ext uri="{FF2B5EF4-FFF2-40B4-BE49-F238E27FC236}">
                <a16:creationId xmlns:a16="http://schemas.microsoft.com/office/drawing/2014/main" id="{2973DFD1-428D-07E6-6F00-CA7D3A8D9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57764"/>
            <a:ext cx="4553919" cy="3290635"/>
          </a:xfrm>
          <a:prstGeom prst="rect">
            <a:avLst/>
          </a:prstGeom>
        </p:spPr>
      </p:pic>
      <p:pic>
        <p:nvPicPr>
          <p:cNvPr id="11" name="Picture 10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B11CA417-8F27-6845-E134-7787B3FF5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2" y="3008475"/>
            <a:ext cx="4588789" cy="3239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AA580-F8B4-6C47-2CBF-7EA8753E1643}"/>
              </a:ext>
            </a:extLst>
          </p:cNvPr>
          <p:cNvSpPr txBox="1"/>
          <p:nvPr/>
        </p:nvSpPr>
        <p:spPr>
          <a:xfrm>
            <a:off x="-16791" y="6552804"/>
            <a:ext cx="755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Various pictures including people posing for pictures, sitting around tables and giving a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89728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FA0C6BD7-BF9C-42BE-7E52-D71AB32A5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r="3" b="17567"/>
          <a:stretch>
            <a:fillRect/>
          </a:stretch>
        </p:blipFill>
        <p:spPr>
          <a:xfrm>
            <a:off x="457200" y="1371600"/>
            <a:ext cx="7848600" cy="4648200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09BCD2B-A847-D193-D85D-33EE0FB0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–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202B6-BA61-7FC2-63AD-CA668099662D}"/>
              </a:ext>
            </a:extLst>
          </p:cNvPr>
          <p:cNvSpPr txBox="1"/>
          <p:nvPr/>
        </p:nvSpPr>
        <p:spPr>
          <a:xfrm>
            <a:off x="457200" y="6368534"/>
            <a:ext cx="423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People holding signs that say Research Improves Your Life.</a:t>
            </a:r>
          </a:p>
        </p:txBody>
      </p:sp>
    </p:spTree>
    <p:extLst>
      <p:ext uri="{BB962C8B-B14F-4D97-AF65-F5344CB8AC3E}">
        <p14:creationId xmlns:p14="http://schemas.microsoft.com/office/powerpoint/2010/main" val="101930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1F502E-FC76-5018-B5F3-B8039F7F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 25 Sponsored Funding Overview</a:t>
            </a:r>
          </a:p>
          <a:p>
            <a:r>
              <a:rPr lang="en-US" dirty="0"/>
              <a:t>Shifting Federal Research Landscape</a:t>
            </a:r>
          </a:p>
          <a:p>
            <a:r>
              <a:rPr lang="en-US" dirty="0"/>
              <a:t>FY 26 Priorities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FDCC4-3F70-7D74-F1A6-8767DF12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FY 25 Funding Totals – Sponsor and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E98DD-738E-EC6F-8262-C813F3E6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10938"/>
              </p:ext>
            </p:extLst>
          </p:nvPr>
        </p:nvGraphicFramePr>
        <p:xfrm>
          <a:off x="1" y="1825625"/>
          <a:ext cx="9067800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002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7673BA-45E0-A804-75B0-8E605046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FY 25 Funding by College/Division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B72EB34-F10E-3567-A527-999025266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356673"/>
              </p:ext>
            </p:extLst>
          </p:nvPr>
        </p:nvGraphicFramePr>
        <p:xfrm>
          <a:off x="0" y="1676400"/>
          <a:ext cx="9143999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86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2D9A8B-28E7-9206-56AF-2C05CDF3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Funding by Sponsor</a:t>
            </a:r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505C367C-605B-97EA-4E7D-601EA534F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181067"/>
              </p:ext>
            </p:extLst>
          </p:nvPr>
        </p:nvGraphicFramePr>
        <p:xfrm>
          <a:off x="1" y="1825625"/>
          <a:ext cx="9144000" cy="442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777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E344D-3129-DA87-685C-69D7600B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by Program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389FE8E-34E0-8022-4EF6-ED2137C51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85881"/>
              </p:ext>
            </p:extLst>
          </p:nvPr>
        </p:nvGraphicFramePr>
        <p:xfrm>
          <a:off x="0" y="13716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49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2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6"/>
            <a:ext cx="4023191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602F1-8667-D3A3-FC8F-F2904469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9" y="965200"/>
            <a:ext cx="3270314" cy="206029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441" y="643466"/>
            <a:ext cx="403260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935CD-4D6A-34BE-C4E3-6BD01A2C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60" y="1058909"/>
            <a:ext cx="3550486" cy="18728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3514513"/>
            <a:ext cx="4023191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D5343-7DD5-5440-001F-58B5FC8B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4014279"/>
            <a:ext cx="3550487" cy="170423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441" y="3514513"/>
            <a:ext cx="403260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B2754-D5FC-D367-AC01-8BFE37C82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260" y="4067537"/>
            <a:ext cx="3550486" cy="15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8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ED55D-F9FC-8224-4633-173747D1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57 Executive Orders*</a:t>
            </a:r>
          </a:p>
          <a:p>
            <a:pPr lvl="1"/>
            <a:r>
              <a:rPr lang="en-US" sz="2400" dirty="0"/>
              <a:t>19 with a known relation or impact to research and federal grant/contract funding </a:t>
            </a:r>
          </a:p>
          <a:p>
            <a:pPr lvl="1"/>
            <a:r>
              <a:rPr lang="en-US" sz="2400" dirty="0"/>
              <a:t>38 with a potential relation or impact</a:t>
            </a:r>
          </a:p>
          <a:p>
            <a:r>
              <a:rPr lang="en-US" sz="2400" dirty="0"/>
              <a:t>30+ Agency Notices and Policy Changes</a:t>
            </a:r>
          </a:p>
          <a:p>
            <a:r>
              <a:rPr lang="en-US" sz="2400" dirty="0"/>
              <a:t>8 NIU Awards Cancelled</a:t>
            </a:r>
          </a:p>
          <a:p>
            <a:r>
              <a:rPr lang="en-US" sz="2400" dirty="0"/>
              <a:t>5 Lawsuits Joined</a:t>
            </a:r>
          </a:p>
          <a:p>
            <a:r>
              <a:rPr lang="en-US" sz="2400" dirty="0"/>
              <a:t>Proposed New Federal Overhead Cost Recovery Model – Financial Accountability in Research (FAIR)</a:t>
            </a:r>
          </a:p>
          <a:p>
            <a:r>
              <a:rPr lang="en-US" sz="2400" dirty="0"/>
              <a:t>Planned Revisions to Federal Grant Regulations  </a:t>
            </a:r>
          </a:p>
          <a:p>
            <a:r>
              <a:rPr lang="en-US" sz="2400" dirty="0"/>
              <a:t>Ongoing Volatility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29C767-1FFE-7392-45BF-205437B7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Research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AC79E-5EFE-83A7-6AAA-978A71F1BC17}"/>
              </a:ext>
            </a:extLst>
          </p:cNvPr>
          <p:cNvSpPr txBox="1"/>
          <p:nvPr/>
        </p:nvSpPr>
        <p:spPr>
          <a:xfrm>
            <a:off x="457200" y="6344151"/>
            <a:ext cx="556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*Council on Governmental Relations EO Tracker as of 8/19/2025 </a:t>
            </a:r>
          </a:p>
        </p:txBody>
      </p:sp>
    </p:spTree>
    <p:extLst>
      <p:ext uri="{BB962C8B-B14F-4D97-AF65-F5344CB8AC3E}">
        <p14:creationId xmlns:p14="http://schemas.microsoft.com/office/powerpoint/2010/main" val="240237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310C7-889A-42B6-49A3-17434A74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26 Priorities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D64B8FE-9A0D-455E-A953-80082E4B4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27914"/>
              </p:ext>
            </p:extLst>
          </p:nvPr>
        </p:nvGraphicFramePr>
        <p:xfrm>
          <a:off x="152400" y="1371600"/>
          <a:ext cx="8991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952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5383</TotalTime>
  <Words>248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Aptos Display</vt:lpstr>
      <vt:lpstr>Calibri</vt:lpstr>
      <vt:lpstr>Aptos</vt:lpstr>
      <vt:lpstr>Roboto Slab</vt:lpstr>
      <vt:lpstr>Myriad Pro</vt:lpstr>
      <vt:lpstr>1_Office Theme</vt:lpstr>
      <vt:lpstr>1_Office Theme</vt:lpstr>
      <vt:lpstr>1_Office Theme</vt:lpstr>
      <vt:lpstr>Office Theme</vt:lpstr>
      <vt:lpstr>FY 2025 Sponsored Funding Report</vt:lpstr>
      <vt:lpstr>Topics</vt:lpstr>
      <vt:lpstr>FY 25 Funding Totals – Sponsor and Program</vt:lpstr>
      <vt:lpstr>FY 25 Funding by College/Division</vt:lpstr>
      <vt:lpstr>Funding by Sponsor</vt:lpstr>
      <vt:lpstr>Funding by Program</vt:lpstr>
      <vt:lpstr>PowerPoint Presentation</vt:lpstr>
      <vt:lpstr>Shifting Research Landscape</vt:lpstr>
      <vt:lpstr>FY 26 Priorities</vt:lpstr>
      <vt:lpstr>PowerPoint Presentation</vt:lpstr>
      <vt:lpstr>Thank you –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Dara Little</cp:lastModifiedBy>
  <cp:revision>103</cp:revision>
  <dcterms:created xsi:type="dcterms:W3CDTF">2010-05-18T23:17:18Z</dcterms:created>
  <dcterms:modified xsi:type="dcterms:W3CDTF">2025-08-25T15:49:05Z</dcterms:modified>
</cp:coreProperties>
</file>