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9"/>
  </p:notesMasterIdLst>
  <p:sldIdLst>
    <p:sldId id="522" r:id="rId3"/>
    <p:sldId id="540" r:id="rId4"/>
    <p:sldId id="559" r:id="rId5"/>
    <p:sldId id="560" r:id="rId6"/>
    <p:sldId id="547" r:id="rId7"/>
    <p:sldId id="543" r:id="rId8"/>
    <p:sldId id="554" r:id="rId9"/>
    <p:sldId id="557" r:id="rId10"/>
    <p:sldId id="545" r:id="rId11"/>
    <p:sldId id="548" r:id="rId12"/>
    <p:sldId id="550" r:id="rId13"/>
    <p:sldId id="561" r:id="rId14"/>
    <p:sldId id="562" r:id="rId15"/>
    <p:sldId id="549" r:id="rId16"/>
    <p:sldId id="564" r:id="rId17"/>
    <p:sldId id="565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C8102E"/>
    <a:srgbClr val="FFFFFF"/>
    <a:srgbClr val="990000"/>
    <a:srgbClr val="CC6600"/>
    <a:srgbClr val="4472C4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9F48AD-2F55-4276-A4F8-189B7EF863AF}" v="404" dt="2025-08-21T20:41:45.9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673" autoAdjust="0"/>
    <p:restoredTop sz="94641" autoAdjust="0"/>
  </p:normalViewPr>
  <p:slideViewPr>
    <p:cSldViewPr snapToGrid="0">
      <p:cViewPr varScale="1">
        <p:scale>
          <a:sx n="78" d="100"/>
          <a:sy n="78" d="100"/>
        </p:scale>
        <p:origin x="1915" y="6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Schedule</a:t>
            </a:r>
            <a:r>
              <a:rPr lang="en-US" baseline="0" dirty="0"/>
              <a:t> </a:t>
            </a:r>
            <a:r>
              <a:rPr lang="en-US" dirty="0"/>
              <a:t>Progress (     as reported in May)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7398711320644125"/>
          <c:y val="0.13359844484050767"/>
          <c:w val="0.78841323163149479"/>
          <c:h val="0.7004448904252410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% Complete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Sheet1!$A$2:$A$7</c:f>
              <c:strCache>
                <c:ptCount val="6"/>
                <c:pt idx="0">
                  <c:v>Temp Controls</c:v>
                </c:pt>
                <c:pt idx="1">
                  <c:v>HVAC upgrades</c:v>
                </c:pt>
                <c:pt idx="2">
                  <c:v>Solar arrays</c:v>
                </c:pt>
                <c:pt idx="3">
                  <c:v>Water Conservation</c:v>
                </c:pt>
                <c:pt idx="4">
                  <c:v>LED Lighting</c:v>
                </c:pt>
                <c:pt idx="5">
                  <c:v>Building Envelope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21.8</c:v>
                </c:pt>
                <c:pt idx="1">
                  <c:v>34</c:v>
                </c:pt>
                <c:pt idx="2">
                  <c:v>40.67</c:v>
                </c:pt>
                <c:pt idx="3">
                  <c:v>78</c:v>
                </c:pt>
                <c:pt idx="4">
                  <c:v>56.6</c:v>
                </c:pt>
                <c:pt idx="5">
                  <c:v>100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B3B-4E0E-944B-F5B2E9D49C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347148559"/>
        <c:axId val="778585727"/>
      </c:barChart>
      <c:catAx>
        <c:axId val="347148559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78585727"/>
        <c:crosses val="autoZero"/>
        <c:auto val="1"/>
        <c:lblAlgn val="ctr"/>
        <c:lblOffset val="100"/>
        <c:noMultiLvlLbl val="0"/>
      </c:catAx>
      <c:valAx>
        <c:axId val="778585727"/>
        <c:scaling>
          <c:orientation val="minMax"/>
          <c:max val="10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4714855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E24674-A811-4916-99EB-5249FD7334BD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D84671-EE41-4174-B88E-E87A81763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24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7682B-12C5-4448-9EE6-7D1F4E0608F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C6B2-0474-4C34-83DF-3A91FDE52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416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7682B-12C5-4448-9EE6-7D1F4E0608F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C6B2-0474-4C34-83DF-3A91FDE52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568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7682B-12C5-4448-9EE6-7D1F4E0608F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C6B2-0474-4C34-83DF-3A91FDE52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395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7682B-12C5-4448-9EE6-7D1F4E0608F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C6B2-0474-4C34-83DF-3A91FDE52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4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7682B-12C5-4448-9EE6-7D1F4E0608F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C6B2-0474-4C34-83DF-3A91FDE52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206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7682B-12C5-4448-9EE6-7D1F4E0608F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C6B2-0474-4C34-83DF-3A91FDE52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405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7682B-12C5-4448-9EE6-7D1F4E0608F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C6B2-0474-4C34-83DF-3A91FDE52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117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7682B-12C5-4448-9EE6-7D1F4E0608F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C6B2-0474-4C34-83DF-3A91FDE52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021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7682B-12C5-4448-9EE6-7D1F4E0608F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C6B2-0474-4C34-83DF-3A91FDE52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461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7682B-12C5-4448-9EE6-7D1F4E0608F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C6B2-0474-4C34-83DF-3A91FDE52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03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7682B-12C5-4448-9EE6-7D1F4E0608F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C6B2-0474-4C34-83DF-3A91FDE52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48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6248400"/>
            <a:ext cx="9144000" cy="6096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9" name="Rectangle 8"/>
          <p:cNvSpPr/>
          <p:nvPr userDrawn="1"/>
        </p:nvSpPr>
        <p:spPr>
          <a:xfrm>
            <a:off x="0" y="0"/>
            <a:ext cx="9144000" cy="1194329"/>
          </a:xfrm>
          <a:prstGeom prst="rect">
            <a:avLst/>
          </a:prstGeom>
          <a:solidFill>
            <a:srgbClr val="C8102E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09600" y="3733800"/>
            <a:ext cx="7924800" cy="1219200"/>
          </a:xfrm>
        </p:spPr>
        <p:txBody>
          <a:bodyPr anchor="b"/>
          <a:lstStyle>
            <a:lvl1pPr algn="ctr">
              <a:defRPr sz="3600">
                <a:solidFill>
                  <a:srgbClr val="C8102E"/>
                </a:solidFill>
              </a:defRPr>
            </a:lvl1pPr>
          </a:lstStyle>
          <a:p>
            <a:r>
              <a:rPr lang="en-US" dirty="0"/>
              <a:t>Click here to edit Master title style</a:t>
            </a: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2055" y="289525"/>
            <a:ext cx="3299890" cy="2682276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5134240"/>
            <a:ext cx="6553200" cy="804862"/>
          </a:xfrm>
        </p:spPr>
        <p:txBody>
          <a:bodyPr>
            <a:normAutofit/>
          </a:bodyPr>
          <a:lstStyle>
            <a:lvl1pPr marL="0" indent="0" algn="ctr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393097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7848600" cy="464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B572C-6ABB-41BB-B2B3-67CC120A55AF}" type="datetime1">
              <a:rPr lang="en-US" smtClean="0"/>
              <a:t>9/29/2025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7543800" cy="106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71876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head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7603597" cy="4114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603A-1BFC-44EC-A11A-6CF31E360020}" type="datetime1">
              <a:rPr lang="en-US" smtClean="0"/>
              <a:t>9/29/2025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1295400"/>
            <a:ext cx="7620000" cy="533400"/>
          </a:xfrm>
        </p:spPr>
        <p:txBody>
          <a:bodyPr/>
          <a:lstStyle>
            <a:lvl1pPr marL="0" indent="0">
              <a:buNone/>
              <a:defRPr b="1" baseline="0">
                <a:solidFill>
                  <a:srgbClr val="AF0000"/>
                </a:solidFill>
              </a:defRPr>
            </a:lvl1pPr>
          </a:lstStyle>
          <a:p>
            <a:pPr lvl="0"/>
            <a:r>
              <a:rPr lang="en-US" dirty="0"/>
              <a:t>Sub-Header Text goes here</a:t>
            </a:r>
          </a:p>
        </p:txBody>
      </p:sp>
    </p:spTree>
    <p:extLst>
      <p:ext uri="{BB962C8B-B14F-4D97-AF65-F5344CB8AC3E}">
        <p14:creationId xmlns:p14="http://schemas.microsoft.com/office/powerpoint/2010/main" val="17201897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95400"/>
            <a:ext cx="4038600" cy="4830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95400"/>
            <a:ext cx="4038600" cy="4830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CCD25-6F64-4F67-8B3F-CF01B622C621}" type="datetime1">
              <a:rPr lang="en-US" smtClean="0"/>
              <a:t>9/29/2025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994575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95401"/>
            <a:ext cx="4038600" cy="213359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95401"/>
            <a:ext cx="4038600" cy="213359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8A72E-E2A2-47E8-8778-C8E92BF90131}" type="datetime1">
              <a:rPr lang="en-US" smtClean="0"/>
              <a:t>9/29/2025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57200" y="3581400"/>
            <a:ext cx="4038600" cy="213359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3"/>
          <p:cNvSpPr>
            <a:spLocks noGrp="1"/>
          </p:cNvSpPr>
          <p:nvPr>
            <p:ph sz="half" idx="14"/>
          </p:nvPr>
        </p:nvSpPr>
        <p:spPr>
          <a:xfrm>
            <a:off x="4648200" y="3581400"/>
            <a:ext cx="4038600" cy="213359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796349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3845485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100" b="1">
                <a:solidFill>
                  <a:srgbClr val="C8102E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858962"/>
            <a:ext cx="384548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6425" y="1219200"/>
            <a:ext cx="3813175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100" b="1">
                <a:solidFill>
                  <a:srgbClr val="C8102E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6425" y="1858962"/>
            <a:ext cx="38131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8FF5B-A6EF-4EAE-9280-661F22ED2A38}" type="datetime1">
              <a:rPr lang="en-US" smtClean="0"/>
              <a:t>9/29/2025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6218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CDEC3-4604-423D-A6C6-8D64C1C1F6B2}" type="datetime1">
              <a:rPr lang="en-US" smtClean="0"/>
              <a:t>9/29/2025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0080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1557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06210-5085-4FFA-8BF7-748BEA737253}" type="datetime1">
              <a:rPr lang="en-US" smtClean="0"/>
              <a:t>9/29/2025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D1A7-FB98-43FD-AA3D-E7C3EC56B2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765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15.xml"/><Relationship Id="rId9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7682B-12C5-4448-9EE6-7D1F4E0608F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FC6B2-0474-4C34-83DF-3A91FDE52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811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6248400"/>
            <a:ext cx="9144000" cy="6096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15" name="Rectangle 14"/>
          <p:cNvSpPr/>
          <p:nvPr userDrawn="1"/>
        </p:nvSpPr>
        <p:spPr>
          <a:xfrm>
            <a:off x="0" y="0"/>
            <a:ext cx="9144000" cy="1219200"/>
          </a:xfrm>
          <a:prstGeom prst="rect">
            <a:avLst/>
          </a:prstGeom>
          <a:solidFill>
            <a:srgbClr val="C8102E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  <a:effectLst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75438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71600"/>
            <a:ext cx="8229600" cy="464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3404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D4BEAB9B-4EDF-4536-9A7D-C03581104616}" type="datetime1">
              <a:rPr lang="en-US" smtClean="0"/>
              <a:t>9/29/2025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91400" y="6324600"/>
            <a:ext cx="1371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B2FED1A7-FB98-43FD-AA3D-E7C3EC56B298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7200" y="481998"/>
            <a:ext cx="678610" cy="1180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526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b="1" kern="1200">
          <a:solidFill>
            <a:schemeClr val="bg1"/>
          </a:solidFill>
          <a:latin typeface="Myriad Pro" panose="020B0503030403020204" pitchFamily="34" charset="0"/>
          <a:ea typeface="Roboto Slab" pitchFamily="2" charset="0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Myriad Pro" panose="020B0503030403020204" pitchFamily="34" charset="0"/>
          <a:ea typeface="+mn-ea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Myriad Pro" panose="020B0503030403020204" pitchFamily="34" charset="0"/>
          <a:ea typeface="+mn-ea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Myriad Pro" panose="020B0503030403020204" pitchFamily="34" charset="0"/>
          <a:ea typeface="+mn-ea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Myriad Pro" panose="020B0503030403020204" pitchFamily="34" charset="0"/>
          <a:ea typeface="+mn-ea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Myriad Pro" panose="020B0503030403020204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8.jpeg"/><Relationship Id="rId4" Type="http://schemas.openxmlformats.org/officeDocument/2006/relationships/chart" Target="../charts/char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1.jpeg"/><Relationship Id="rId4" Type="http://schemas.openxmlformats.org/officeDocument/2006/relationships/image" Target="../media/image6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E2E3556-6EAB-7581-CD02-ABA16284EF7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143000" y="3602038"/>
            <a:ext cx="6858000" cy="22320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Key Project Updates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and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Recent Construction Activity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August 2025 FACFO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FE65D25-68AF-4525-49B1-7CEA14028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6248400"/>
            <a:ext cx="9144000" cy="6096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FA8E0D-89F7-20CD-5A4C-53026C380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9144000" cy="1194329"/>
          </a:xfrm>
          <a:prstGeom prst="rect">
            <a:avLst/>
          </a:prstGeom>
          <a:solidFill>
            <a:srgbClr val="C8102E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  <a:effectLst/>
            </a:endParaRPr>
          </a:p>
        </p:txBody>
      </p:sp>
      <p:pic>
        <p:nvPicPr>
          <p:cNvPr id="6" name="Picture 5" descr="Northern Illinois University">
            <a:extLst>
              <a:ext uri="{FF2B5EF4-FFF2-40B4-BE49-F238E27FC236}">
                <a16:creationId xmlns:a16="http://schemas.microsoft.com/office/drawing/2014/main" id="{906DFE94-1572-0E60-3CCC-FEFEE0F7F3F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2055" y="289525"/>
            <a:ext cx="3299890" cy="2682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263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6C87B61-FEC1-852C-7F0E-FDCF78080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Agenda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029BCD-82B0-7529-DD49-7879606A81FF}"/>
              </a:ext>
            </a:extLst>
          </p:cNvPr>
          <p:cNvSpPr txBox="1"/>
          <p:nvPr/>
        </p:nvSpPr>
        <p:spPr>
          <a:xfrm>
            <a:off x="457200" y="1512529"/>
            <a:ext cx="6379247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State Capital Projects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Energy Improvement Investment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Miscellaneous Repairs/Renovations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Adjacent City Projects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D1B57B4-8822-2F6B-D43D-EA48A7CE6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2388" y="3646352"/>
            <a:ext cx="8579224" cy="2558464"/>
          </a:xfrm>
          <a:prstGeom prst="rect">
            <a:avLst/>
          </a:prstGeom>
        </p:spPr>
      </p:pic>
      <p:sp>
        <p:nvSpPr>
          <p:cNvPr id="2" name="Slide Number Placeholder 2">
            <a:extLst>
              <a:ext uri="{FF2B5EF4-FFF2-40B4-BE49-F238E27FC236}">
                <a16:creationId xmlns:a16="http://schemas.microsoft.com/office/drawing/2014/main" id="{EF74C7DC-1EA6-3238-61DC-D979402743A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391400" y="6324600"/>
            <a:ext cx="1371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FED1A7-FB98-43FD-AA3D-E7C3EC56B2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7135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68646E2-594F-78CF-A6BA-09C28EDBA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9144000" cy="1219200"/>
          </a:xfrm>
          <a:prstGeom prst="rect">
            <a:avLst/>
          </a:prstGeom>
          <a:solidFill>
            <a:srgbClr val="C8102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DBC7780-F9FF-4714-A8D4-190CDA9FD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9601200" cy="860315"/>
          </a:xfrm>
        </p:spPr>
        <p:txBody>
          <a:bodyPr>
            <a:normAutofit/>
          </a:bodyPr>
          <a:lstStyle/>
          <a:p>
            <a:r>
              <a:rPr lang="en-US" dirty="0"/>
              <a:t>BBHTC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70BCEF-F599-70ED-7DB1-9B1CCFD79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0161" y="4240607"/>
            <a:ext cx="3915965" cy="189814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D1890B7-4EAE-803C-B198-971053363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0601" y="2766522"/>
            <a:ext cx="4045261" cy="186259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8848676-3249-9EC9-4153-124C18989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0601" y="1371206"/>
            <a:ext cx="4045701" cy="168570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01E3566-C2A5-651D-0BDF-984E334BEF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4896" y="1470923"/>
            <a:ext cx="5112488" cy="23762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3F5EB1C-3877-401A-FE18-04F699896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12263" y="151913"/>
            <a:ext cx="2191108" cy="1430917"/>
          </a:xfrm>
          <a:prstGeom prst="rect">
            <a:avLst/>
          </a:prstGeom>
        </p:spPr>
      </p:pic>
      <p:sp>
        <p:nvSpPr>
          <p:cNvPr id="13" name="Content Placeholder 1">
            <a:extLst>
              <a:ext uri="{FF2B5EF4-FFF2-40B4-BE49-F238E27FC236}">
                <a16:creationId xmlns:a16="http://schemas.microsoft.com/office/drawing/2014/main" id="{0927BFD0-70E4-3590-08DF-44526253D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629" y="4127095"/>
            <a:ext cx="5345771" cy="1685709"/>
          </a:xfrm>
        </p:spPr>
        <p:txBody>
          <a:bodyPr>
            <a:normAutofit/>
          </a:bodyPr>
          <a:lstStyle/>
          <a:p>
            <a:r>
              <a:rPr lang="en-US" sz="2000" dirty="0"/>
              <a:t>Schematic Design completed - July 2025</a:t>
            </a:r>
          </a:p>
          <a:p>
            <a:r>
              <a:rPr lang="en-US" sz="2000" dirty="0"/>
              <a:t>Design Development - Fall 2025</a:t>
            </a:r>
          </a:p>
          <a:p>
            <a:r>
              <a:rPr lang="en-US" sz="2000" dirty="0"/>
              <a:t>Groundbreaking - Fall 2026</a:t>
            </a:r>
          </a:p>
          <a:p>
            <a:r>
              <a:rPr lang="en-US" sz="2000" dirty="0"/>
              <a:t>Building utilization – January 2029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EE011E-B8E4-3CA8-31B1-6FF5A79B8F0C}"/>
              </a:ext>
            </a:extLst>
          </p:cNvPr>
          <p:cNvSpPr txBox="1"/>
          <p:nvPr/>
        </p:nvSpPr>
        <p:spPr>
          <a:xfrm>
            <a:off x="2453567" y="6324600"/>
            <a:ext cx="42368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Baustert </a:t>
            </a:r>
            <a:r>
              <a:rPr lang="en-US" dirty="0" err="1">
                <a:solidFill>
                  <a:schemeClr val="bg1"/>
                </a:solidFill>
              </a:rPr>
              <a:t>Bahwell</a:t>
            </a:r>
            <a:r>
              <a:rPr lang="en-US" dirty="0">
                <a:solidFill>
                  <a:schemeClr val="bg1"/>
                </a:solidFill>
              </a:rPr>
              <a:t> Health Technology Center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619CB2C-3FC7-44C8-9C4F-77A8E634B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FED1A7-FB98-43FD-AA3D-E7C3EC56B2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27867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DBC7780-F9FF-4714-A8D4-190CDA9FD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NICCS</a:t>
            </a:r>
          </a:p>
        </p:txBody>
      </p:sp>
      <p:sp>
        <p:nvSpPr>
          <p:cNvPr id="12" name="Content Placeholder 1">
            <a:extLst>
              <a:ext uri="{FF2B5EF4-FFF2-40B4-BE49-F238E27FC236}">
                <a16:creationId xmlns:a16="http://schemas.microsoft.com/office/drawing/2014/main" id="{FA67B758-21D5-CB1D-87F7-57F8467798A6}"/>
              </a:ext>
            </a:extLst>
          </p:cNvPr>
          <p:cNvSpPr txBox="1">
            <a:spLocks/>
          </p:cNvSpPr>
          <p:nvPr/>
        </p:nvSpPr>
        <p:spPr>
          <a:xfrm>
            <a:off x="302095" y="4796468"/>
            <a:ext cx="5324996" cy="120789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Myriad Pro" panose="020B0503030403020204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Myriad Pro" panose="020B0503030403020204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Myriad Pro" panose="020B0503030403020204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Myriad Pro" panose="020B0503030403020204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Myriad Pro" panose="020B0503030403020204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RFP for Design-Build proposals issued July 2025</a:t>
            </a:r>
          </a:p>
          <a:p>
            <a:r>
              <a:rPr lang="en-US" sz="1800" dirty="0"/>
              <a:t>Anticipate award Spring 2026</a:t>
            </a:r>
          </a:p>
          <a:p>
            <a:r>
              <a:rPr lang="en-US" sz="1800" dirty="0"/>
              <a:t>Design and site preparations - Summer 2026</a:t>
            </a:r>
          </a:p>
          <a:p>
            <a:r>
              <a:rPr lang="en-US" sz="1800" dirty="0"/>
              <a:t>Construction period ~14-16 months</a:t>
            </a:r>
          </a:p>
          <a:p>
            <a:endParaRPr lang="en-US" sz="1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1EBCF2E-1DEA-3B2F-E81A-018EE2D3C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562"/>
          <a:stretch/>
        </p:blipFill>
        <p:spPr>
          <a:xfrm>
            <a:off x="592940" y="1329327"/>
            <a:ext cx="7408060" cy="31915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6F71949-B9AE-61C2-DC85-6FB63C12F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736" b="14918"/>
          <a:stretch/>
        </p:blipFill>
        <p:spPr>
          <a:xfrm>
            <a:off x="149695" y="1140468"/>
            <a:ext cx="1845541" cy="1840654"/>
          </a:xfrm>
          <a:prstGeom prst="rect">
            <a:avLst/>
          </a:prstGeom>
          <a:ln w="57150">
            <a:solidFill>
              <a:schemeClr val="bg1"/>
            </a:solidFill>
          </a:ln>
        </p:spPr>
      </p:pic>
      <p:sp>
        <p:nvSpPr>
          <p:cNvPr id="9" name="Star: 5 Points 8">
            <a:extLst>
              <a:ext uri="{FF2B5EF4-FFF2-40B4-BE49-F238E27FC236}">
                <a16:creationId xmlns:a16="http://schemas.microsoft.com/office/drawing/2014/main" id="{88E7E5CE-4124-8A42-BCD8-C7CF1A96A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15767" y="1960337"/>
            <a:ext cx="124268" cy="139823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08CCCD6-9718-D822-15E3-02676B15AF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1129" y="4231202"/>
            <a:ext cx="2423176" cy="192777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1520FE2-7A1F-6896-AC85-CA3FA2330BC9}"/>
              </a:ext>
            </a:extLst>
          </p:cNvPr>
          <p:cNvSpPr txBox="1"/>
          <p:nvPr/>
        </p:nvSpPr>
        <p:spPr>
          <a:xfrm>
            <a:off x="969580" y="2231974"/>
            <a:ext cx="960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200" dirty="0"/>
              <a:t>Convocation</a:t>
            </a:r>
          </a:p>
          <a:p>
            <a:pPr algn="ctr"/>
            <a:r>
              <a:rPr lang="en-US" sz="1200" dirty="0"/>
              <a:t>Center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27D80C-DB05-4F75-28B2-5CDCB4CFDF7B}"/>
              </a:ext>
            </a:extLst>
          </p:cNvPr>
          <p:cNvSpPr txBox="1"/>
          <p:nvPr/>
        </p:nvSpPr>
        <p:spPr>
          <a:xfrm>
            <a:off x="1995236" y="6336268"/>
            <a:ext cx="5153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Northern Illinois Center for Community Sustainability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619CB2C-3FC7-44C8-9C4F-77A8E634B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FED1A7-FB98-43FD-AA3D-E7C3EC56B2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3389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E84C3E-154D-9296-3537-62F3D36DC7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8E583CB-4475-747E-2DF2-F56F47AFA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7543800" cy="1066800"/>
          </a:xfrm>
        </p:spPr>
        <p:txBody>
          <a:bodyPr anchor="ctr">
            <a:normAutofit/>
          </a:bodyPr>
          <a:lstStyle/>
          <a:p>
            <a:r>
              <a:rPr lang="en-US" dirty="0"/>
              <a:t>West Plant Boilers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6E4E7DC-50ED-5A5C-A6C8-538A1067B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52015" y="4053682"/>
            <a:ext cx="2826679" cy="212832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3E653EF-A4F0-4232-9249-8A3CCB24C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18936" y="3717655"/>
            <a:ext cx="3182658" cy="239635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356E29D-79E4-5BE0-F4B4-BBCF8C2D5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6406" y="3080070"/>
            <a:ext cx="4237594" cy="319065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7CC6F2-04BE-2254-ED04-5CC33C446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8186" y="1052513"/>
            <a:ext cx="4644428" cy="3182658"/>
          </a:xfrm>
          <a:prstGeom prst="rect">
            <a:avLst/>
          </a:prstGeom>
        </p:spPr>
      </p:pic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919D889E-DB27-0C9E-B700-5A66B447735D}"/>
              </a:ext>
            </a:extLst>
          </p:cNvPr>
          <p:cNvSpPr txBox="1">
            <a:spLocks/>
          </p:cNvSpPr>
          <p:nvPr/>
        </p:nvSpPr>
        <p:spPr>
          <a:xfrm>
            <a:off x="5166169" y="1791658"/>
            <a:ext cx="3718067" cy="12884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Myriad Pro" panose="020B0503030403020204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Myriad Pro" panose="020B0503030403020204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Myriad Pro" panose="020B0503030403020204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Myriad Pro" panose="020B0503030403020204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Myriad Pro" panose="020B0503030403020204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Site clean up 	~Sept 2025</a:t>
            </a:r>
          </a:p>
          <a:p>
            <a:r>
              <a:rPr lang="en-US" sz="1800" dirty="0"/>
              <a:t>Boiler start up 	~Nov 2025</a:t>
            </a:r>
          </a:p>
          <a:p>
            <a:r>
              <a:rPr lang="en-US" sz="1800" dirty="0"/>
              <a:t>Completion 	~January 2026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21B48BD-3A11-2C8D-923D-A138AB9E0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391400" y="6324600"/>
            <a:ext cx="1371600" cy="365125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2FED1A7-FB98-43FD-AA3D-E7C3EC56B298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908542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57C29-7C1B-80A4-545A-6FD34FD18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Energy Improvements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5969F32-2176-0844-B4DA-56E3346E29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06629" y="4248242"/>
            <a:ext cx="4475062" cy="23425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2994EE0-E91E-0766-6F45-93F9C3CEB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7390" y="2182791"/>
            <a:ext cx="3186182" cy="4248242"/>
          </a:xfrm>
          <a:prstGeom prst="rect">
            <a:avLst/>
          </a:prstGeom>
        </p:spPr>
      </p:pic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7074B5B9-000E-E178-78E1-589F218BA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9069893"/>
              </p:ext>
            </p:extLst>
          </p:nvPr>
        </p:nvGraphicFramePr>
        <p:xfrm>
          <a:off x="100428" y="1318888"/>
          <a:ext cx="6363569" cy="30625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8670030-B98D-57AF-8DD5-944589474AE2}"/>
              </a:ext>
            </a:extLst>
          </p:cNvPr>
          <p:cNvSpPr txBox="1"/>
          <p:nvPr/>
        </p:nvSpPr>
        <p:spPr>
          <a:xfrm>
            <a:off x="2091037" y="6221505"/>
            <a:ext cx="2906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Direct Current Fast Chargers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176994-CF82-6666-4B09-25D5A0B04EAC}"/>
              </a:ext>
            </a:extLst>
          </p:cNvPr>
          <p:cNvSpPr txBox="1"/>
          <p:nvPr/>
        </p:nvSpPr>
        <p:spPr>
          <a:xfrm>
            <a:off x="6734323" y="5992421"/>
            <a:ext cx="1432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Stevens Solar</a:t>
            </a:r>
          </a:p>
        </p:txBody>
      </p:sp>
      <p:sp>
        <p:nvSpPr>
          <p:cNvPr id="11" name="Slide Number Placeholder 2">
            <a:extLst>
              <a:ext uri="{FF2B5EF4-FFF2-40B4-BE49-F238E27FC236}">
                <a16:creationId xmlns:a16="http://schemas.microsoft.com/office/drawing/2014/main" id="{A377D07C-5358-5043-0710-752FA9FEA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391400" y="6324600"/>
            <a:ext cx="1371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FED1A7-FB98-43FD-AA3D-E7C3EC56B2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BD3CB346-7C55-B284-92D6-CB2D48C9B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637930" y="3606226"/>
            <a:ext cx="150920" cy="159798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AD5042A0-7EC1-77D2-27E2-8DE199B15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865790" y="3248294"/>
            <a:ext cx="150920" cy="159798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344E6DC5-39AA-4948-3F1B-B1D9A3103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42478" y="2899500"/>
            <a:ext cx="150920" cy="159798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B1005996-6B60-7A22-F396-166619AB4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93725" y="2529859"/>
            <a:ext cx="150920" cy="159798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1DB4C716-B13E-1E8D-3205-4D5424BA3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637930" y="2179468"/>
            <a:ext cx="150920" cy="159798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E04D250F-4815-86C2-5FBE-68459CB17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159624" y="1828982"/>
            <a:ext cx="150920" cy="159798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7E79E776-99C4-3559-3567-066DDF65C0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188996" y="1443542"/>
            <a:ext cx="150920" cy="159798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BD6283-6B4C-EE46-88B3-73868585B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5400000">
            <a:off x="-552034" y="4868967"/>
            <a:ext cx="2345019" cy="1220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190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A5D8B7-C7EF-D651-70F2-0C015C54BC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EA0E3-A3A7-0B3F-1870-8D67E1EC8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Lighting Progress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0D4DBBB-28EA-3E5A-95FC-729263E3A597}"/>
              </a:ext>
            </a:extLst>
          </p:cNvPr>
          <p:cNvSpPr txBox="1"/>
          <p:nvPr/>
        </p:nvSpPr>
        <p:spPr>
          <a:xfrm>
            <a:off x="6569479" y="4176950"/>
            <a:ext cx="908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Stevens</a:t>
            </a:r>
          </a:p>
        </p:txBody>
      </p:sp>
      <p:pic>
        <p:nvPicPr>
          <p:cNvPr id="25" name="Video 24">
            <a:hlinkClick r:id="" action="ppaction://media"/>
            <a:extLst>
              <a:ext uri="{FF2B5EF4-FFF2-40B4-BE49-F238E27FC236}">
                <a16:creationId xmlns:a16="http://schemas.microsoft.com/office/drawing/2014/main" id="{19C6DE6D-A163-0DB0-7DFA-0C27DB86D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91886" y="2168934"/>
            <a:ext cx="7139612" cy="401603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935F8CF3-9590-459A-081F-908B81D32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2502" y="2403673"/>
            <a:ext cx="3034861" cy="3546553"/>
          </a:xfrm>
          <a:prstGeom prst="rect">
            <a:avLst/>
          </a:prstGeom>
        </p:spPr>
      </p:pic>
      <p:sp>
        <p:nvSpPr>
          <p:cNvPr id="28" name="Slide Number Placeholder 2">
            <a:extLst>
              <a:ext uri="{FF2B5EF4-FFF2-40B4-BE49-F238E27FC236}">
                <a16:creationId xmlns:a16="http://schemas.microsoft.com/office/drawing/2014/main" id="{5B08AEDB-9328-C11B-64AB-29167795B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391400" y="6324600"/>
            <a:ext cx="1371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FED1A7-FB98-43FD-AA3D-E7C3EC56B2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BF6705DF-AF94-9DCD-3BF5-64806EA8F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285" y="1339845"/>
            <a:ext cx="8925715" cy="9241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LED lighting upgrades to 41 buildings, sports fields, parking lots</a:t>
            </a:r>
          </a:p>
          <a:p>
            <a:pPr marL="0" indent="0">
              <a:buNone/>
            </a:pPr>
            <a:r>
              <a:rPr lang="en-US" sz="1800" dirty="0"/>
              <a:t> - 6 buildings, sports fields, parking to be completed by end summer</a:t>
            </a:r>
          </a:p>
        </p:txBody>
      </p:sp>
    </p:spTree>
    <p:extLst>
      <p:ext uri="{BB962C8B-B14F-4D97-AF65-F5344CB8AC3E}">
        <p14:creationId xmlns:p14="http://schemas.microsoft.com/office/powerpoint/2010/main" val="380021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88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CAC79C-9E9F-21F8-B959-FC3B39BEF1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A736A-7B43-5026-0E9B-A806ABFEA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Thermal Storage Progress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45EC288-FC07-74A7-DFE9-78B638D47F52}"/>
              </a:ext>
            </a:extLst>
          </p:cNvPr>
          <p:cNvSpPr txBox="1"/>
          <p:nvPr/>
        </p:nvSpPr>
        <p:spPr>
          <a:xfrm>
            <a:off x="6569479" y="4176950"/>
            <a:ext cx="908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Stevens</a:t>
            </a:r>
          </a:p>
        </p:txBody>
      </p:sp>
      <p:pic>
        <p:nvPicPr>
          <p:cNvPr id="3078" name="Picture 6">
            <a:extLst>
              <a:ext uri="{FF2B5EF4-FFF2-40B4-BE49-F238E27FC236}">
                <a16:creationId xmlns:a16="http://schemas.microsoft.com/office/drawing/2014/main" id="{939B86AB-C5B4-7322-26CE-4CD56BF12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19424"/>
            <a:ext cx="2432304" cy="1826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>
            <a:extLst>
              <a:ext uri="{FF2B5EF4-FFF2-40B4-BE49-F238E27FC236}">
                <a16:creationId xmlns:a16="http://schemas.microsoft.com/office/drawing/2014/main" id="{C2C95ADC-8909-9771-3E84-99E72DCF3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2770" y="3729794"/>
            <a:ext cx="2951041" cy="221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>
            <a:extLst>
              <a:ext uri="{FF2B5EF4-FFF2-40B4-BE49-F238E27FC236}">
                <a16:creationId xmlns:a16="http://schemas.microsoft.com/office/drawing/2014/main" id="{B15A60E8-6A39-378F-133F-21E93B8CE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68391"/>
            <a:ext cx="2432304" cy="1826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>
            <a:extLst>
              <a:ext uri="{FF2B5EF4-FFF2-40B4-BE49-F238E27FC236}">
                <a16:creationId xmlns:a16="http://schemas.microsoft.com/office/drawing/2014/main" id="{FD22DC96-A9FA-AA46-71BB-A069AFD2F4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496" y="3649264"/>
            <a:ext cx="3793299" cy="2609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75119F84-E74F-EDC2-DB43-1E4B97BCB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844" y="1191014"/>
            <a:ext cx="3222594" cy="2420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B47EE5-ED68-E0B9-DD8C-85BD79CF9FB8}"/>
              </a:ext>
            </a:extLst>
          </p:cNvPr>
          <p:cNvSpPr txBox="1"/>
          <p:nvPr/>
        </p:nvSpPr>
        <p:spPr>
          <a:xfrm>
            <a:off x="2197967" y="1232613"/>
            <a:ext cx="2031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Convocation Center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85F3F6-EED5-B036-5F49-AA11D0AD3EF3}"/>
              </a:ext>
            </a:extLst>
          </p:cNvPr>
          <p:cNvSpPr txBox="1"/>
          <p:nvPr/>
        </p:nvSpPr>
        <p:spPr>
          <a:xfrm>
            <a:off x="2768712" y="5856939"/>
            <a:ext cx="14101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Barsema Hall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35574E-EF72-70DD-9D79-7B16A5351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01000" y="301841"/>
            <a:ext cx="773026" cy="928255"/>
          </a:xfrm>
          <a:prstGeom prst="rect">
            <a:avLst/>
          </a:prstGeom>
          <a:solidFill>
            <a:srgbClr val="C8102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00000"/>
              </a:solidFill>
            </a:endParaRP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65335445-70E8-B744-8860-F10D18567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351489">
            <a:off x="7128140" y="3747388"/>
            <a:ext cx="310719" cy="61607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298D6D22-BF47-011E-A97B-0566C7EED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18083" y="2146843"/>
            <a:ext cx="452761" cy="22194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539146-0535-ACBE-51BE-583F3438F60D}"/>
              </a:ext>
            </a:extLst>
          </p:cNvPr>
          <p:cNvSpPr txBox="1"/>
          <p:nvPr/>
        </p:nvSpPr>
        <p:spPr>
          <a:xfrm>
            <a:off x="3051156" y="3160883"/>
            <a:ext cx="2031133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20 thermal storage tanks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639A3D-0BAF-0C08-7503-9E3B8716EF6F}"/>
              </a:ext>
            </a:extLst>
          </p:cNvPr>
          <p:cNvSpPr txBox="1"/>
          <p:nvPr/>
        </p:nvSpPr>
        <p:spPr>
          <a:xfrm>
            <a:off x="90473" y="5558747"/>
            <a:ext cx="1942177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6 thermal storage tanks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6753340-92E5-0B05-7FB7-FDDDC259C9E2}"/>
              </a:ext>
            </a:extLst>
          </p:cNvPr>
          <p:cNvSpPr txBox="1"/>
          <p:nvPr/>
        </p:nvSpPr>
        <p:spPr>
          <a:xfrm>
            <a:off x="6795496" y="5606721"/>
            <a:ext cx="173477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400" dirty="0"/>
              <a:t>Former Jacobs House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DBABCFE-7C4D-4CD2-59AD-06A6DC83E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14774" y="1203738"/>
            <a:ext cx="3933200" cy="248225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559B171-A355-9473-0291-58C4C2054904}"/>
              </a:ext>
            </a:extLst>
          </p:cNvPr>
          <p:cNvSpPr txBox="1"/>
          <p:nvPr/>
        </p:nvSpPr>
        <p:spPr>
          <a:xfrm>
            <a:off x="6147601" y="1232613"/>
            <a:ext cx="2626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East Chiller Plant site prep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E552FE-850C-8479-AEC3-18FA46E31B43}"/>
              </a:ext>
            </a:extLst>
          </p:cNvPr>
          <p:cNvSpPr txBox="1"/>
          <p:nvPr/>
        </p:nvSpPr>
        <p:spPr>
          <a:xfrm>
            <a:off x="5646199" y="3303764"/>
            <a:ext cx="3315651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60 thermal storage tanks to be constructed</a:t>
            </a:r>
          </a:p>
        </p:txBody>
      </p:sp>
      <p:sp>
        <p:nvSpPr>
          <p:cNvPr id="15" name="Slide Number Placeholder 2">
            <a:extLst>
              <a:ext uri="{FF2B5EF4-FFF2-40B4-BE49-F238E27FC236}">
                <a16:creationId xmlns:a16="http://schemas.microsoft.com/office/drawing/2014/main" id="{E0917DB9-1C95-0DB9-858B-8BCB11A23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391400" y="6324600"/>
            <a:ext cx="1371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FED1A7-FB98-43FD-AA3D-E7C3EC56B2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9483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57C29-7C1B-80A4-545A-6FD34FD18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Solar Progress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0B81C7-4CFD-84DE-27DC-9BFB48C08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776" y="1238949"/>
            <a:ext cx="8868793" cy="455424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4EEABDC-91C3-AFCB-FE4F-EC0F4925E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02" r="12723"/>
          <a:stretch/>
        </p:blipFill>
        <p:spPr>
          <a:xfrm>
            <a:off x="2148402" y="1330815"/>
            <a:ext cx="1645546" cy="1424271"/>
          </a:xfrm>
          <a:prstGeom prst="rect">
            <a:avLst/>
          </a:prstGeom>
          <a:ln w="34925">
            <a:solidFill>
              <a:schemeClr val="tx1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2AB141E-6466-3AF3-B780-BFC99CD96145}"/>
              </a:ext>
            </a:extLst>
          </p:cNvPr>
          <p:cNvSpPr txBox="1"/>
          <p:nvPr/>
        </p:nvSpPr>
        <p:spPr>
          <a:xfrm>
            <a:off x="2235140" y="1307382"/>
            <a:ext cx="1472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Chessick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- Fall</a:t>
            </a:r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3338592C-A954-15E9-C38D-B18052EFC6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21314535" flipV="1">
            <a:off x="3157314" y="2359461"/>
            <a:ext cx="117679" cy="1837546"/>
          </a:xfrm>
          <a:prstGeom prst="downArrow">
            <a:avLst>
              <a:gd name="adj1" fmla="val 50000"/>
              <a:gd name="adj2" fmla="val 54007"/>
            </a:avLst>
          </a:prstGeom>
          <a:solidFill>
            <a:schemeClr val="bg1"/>
          </a:solidFill>
          <a:ln w="0">
            <a:solidFill>
              <a:schemeClr val="accent1">
                <a:shade val="1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E59E2E4-7903-6066-964D-D4C280C46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5118" y="3459494"/>
            <a:ext cx="2060106" cy="1370907"/>
          </a:xfrm>
          <a:prstGeom prst="rect">
            <a:avLst/>
          </a:prstGeom>
          <a:noFill/>
          <a:ln w="3492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9880198F-32E2-FE32-0C46-F16D28805198}"/>
              </a:ext>
            </a:extLst>
          </p:cNvPr>
          <p:cNvSpPr txBox="1"/>
          <p:nvPr/>
        </p:nvSpPr>
        <p:spPr>
          <a:xfrm>
            <a:off x="7007387" y="3428929"/>
            <a:ext cx="21366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Visitor Parking – Spring</a:t>
            </a:r>
          </a:p>
        </p:txBody>
      </p:sp>
      <p:sp>
        <p:nvSpPr>
          <p:cNvPr id="28" name="Arrow: Down 27">
            <a:extLst>
              <a:ext uri="{FF2B5EF4-FFF2-40B4-BE49-F238E27FC236}">
                <a16:creationId xmlns:a16="http://schemas.microsoft.com/office/drawing/2014/main" id="{3A6870E6-B29D-79E4-FCF9-0389C7B50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086783" flipV="1">
            <a:off x="6523276" y="3589113"/>
            <a:ext cx="122539" cy="1450433"/>
          </a:xfrm>
          <a:prstGeom prst="downArrow">
            <a:avLst>
              <a:gd name="adj1" fmla="val 50000"/>
              <a:gd name="adj2" fmla="val 54007"/>
            </a:avLst>
          </a:prstGeom>
          <a:solidFill>
            <a:schemeClr val="bg1"/>
          </a:solidFill>
          <a:ln w="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028" name="Picture 4" descr="C-VILLE Weekly | How many solar fields?">
            <a:extLst>
              <a:ext uri="{FF2B5EF4-FFF2-40B4-BE49-F238E27FC236}">
                <a16:creationId xmlns:a16="http://schemas.microsoft.com/office/drawing/2014/main" id="{524CCBCD-B8F8-D972-C565-5BD66C204F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70173" y="1791416"/>
            <a:ext cx="1481338" cy="1302744"/>
          </a:xfrm>
          <a:prstGeom prst="rect">
            <a:avLst/>
          </a:prstGeom>
          <a:noFill/>
          <a:ln w="3492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Arrow: Down 28">
            <a:extLst>
              <a:ext uri="{FF2B5EF4-FFF2-40B4-BE49-F238E27FC236}">
                <a16:creationId xmlns:a16="http://schemas.microsoft.com/office/drawing/2014/main" id="{6D6541C8-CF11-9C0A-4711-0C362CC4F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21125605" flipV="1">
            <a:off x="1481955" y="3049427"/>
            <a:ext cx="118882" cy="1781264"/>
          </a:xfrm>
          <a:prstGeom prst="downArrow">
            <a:avLst>
              <a:gd name="adj1" fmla="val 50000"/>
              <a:gd name="adj2" fmla="val 54007"/>
            </a:avLst>
          </a:prstGeom>
          <a:solidFill>
            <a:schemeClr val="bg1"/>
          </a:solidFill>
          <a:ln w="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0" name="Arrow: Down 29">
            <a:extLst>
              <a:ext uri="{FF2B5EF4-FFF2-40B4-BE49-F238E27FC236}">
                <a16:creationId xmlns:a16="http://schemas.microsoft.com/office/drawing/2014/main" id="{E7CBC51C-DF96-281A-D368-FADE0455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893145" y="2979868"/>
            <a:ext cx="133548" cy="857026"/>
          </a:xfrm>
          <a:prstGeom prst="downArrow">
            <a:avLst>
              <a:gd name="adj1" fmla="val 50000"/>
              <a:gd name="adj2" fmla="val 54007"/>
            </a:avLst>
          </a:prstGeom>
          <a:solidFill>
            <a:schemeClr val="bg1"/>
          </a:solidFill>
          <a:ln w="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5437CA3-7012-6B5E-407D-406AAD77BC4D}"/>
              </a:ext>
            </a:extLst>
          </p:cNvPr>
          <p:cNvSpPr txBox="1"/>
          <p:nvPr/>
        </p:nvSpPr>
        <p:spPr>
          <a:xfrm>
            <a:off x="704481" y="1250982"/>
            <a:ext cx="15998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Field Arrays – Spring 2026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5A8CE5B7-691F-223D-D729-3C43AF200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81" y="4963469"/>
            <a:ext cx="4373927" cy="1634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Arrow: Down 22">
            <a:extLst>
              <a:ext uri="{FF2B5EF4-FFF2-40B4-BE49-F238E27FC236}">
                <a16:creationId xmlns:a16="http://schemas.microsoft.com/office/drawing/2014/main" id="{AFF2407F-F31B-EAD3-0E1E-910715EAA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4607226" flipV="1">
            <a:off x="5266322" y="4814257"/>
            <a:ext cx="131511" cy="634483"/>
          </a:xfrm>
          <a:prstGeom prst="downArrow">
            <a:avLst>
              <a:gd name="adj1" fmla="val 50000"/>
              <a:gd name="adj2" fmla="val 54007"/>
            </a:avLst>
          </a:prstGeom>
          <a:solidFill>
            <a:schemeClr val="bg1"/>
          </a:solidFill>
          <a:ln w="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EE9276F-4EAA-A773-D1FF-1259D629B270}"/>
              </a:ext>
            </a:extLst>
          </p:cNvPr>
          <p:cNvSpPr txBox="1"/>
          <p:nvPr/>
        </p:nvSpPr>
        <p:spPr>
          <a:xfrm>
            <a:off x="1079753" y="5002719"/>
            <a:ext cx="2087110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Stevens - completed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8DFEFFD-F0B6-0605-B22E-D0D906A45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01000" y="301841"/>
            <a:ext cx="773026" cy="928255"/>
          </a:xfrm>
          <a:prstGeom prst="rect">
            <a:avLst/>
          </a:prstGeom>
          <a:solidFill>
            <a:srgbClr val="C8102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0000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51C3993-02CD-6BD5-3728-3BAD214A12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151390" y="968188"/>
            <a:ext cx="4894160" cy="2295768"/>
          </a:xfrm>
          <a:prstGeom prst="rect">
            <a:avLst/>
          </a:prstGeom>
        </p:spPr>
      </p:pic>
      <p:sp>
        <p:nvSpPr>
          <p:cNvPr id="21" name="Arrow: Down 20">
            <a:extLst>
              <a:ext uri="{FF2B5EF4-FFF2-40B4-BE49-F238E27FC236}">
                <a16:creationId xmlns:a16="http://schemas.microsoft.com/office/drawing/2014/main" id="{1CEC7824-2010-3E89-CC91-20DE02340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777430" flipV="1">
            <a:off x="5357710" y="2585204"/>
            <a:ext cx="126760" cy="2226760"/>
          </a:xfrm>
          <a:prstGeom prst="downArrow">
            <a:avLst>
              <a:gd name="adj1" fmla="val 50000"/>
              <a:gd name="adj2" fmla="val 54007"/>
            </a:avLst>
          </a:prstGeom>
          <a:solidFill>
            <a:schemeClr val="bg1"/>
          </a:solidFill>
          <a:ln w="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554ADA-3FFE-A9D8-8C54-EED31D5814D0}"/>
              </a:ext>
            </a:extLst>
          </p:cNvPr>
          <p:cNvSpPr txBox="1"/>
          <p:nvPr/>
        </p:nvSpPr>
        <p:spPr>
          <a:xfrm>
            <a:off x="5481680" y="1100047"/>
            <a:ext cx="2205732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DuSable – in progress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1812D6E-9FFF-B6BA-D037-CBDD41281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391400" y="6324600"/>
            <a:ext cx="1371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FED1A7-FB98-43FD-AA3D-E7C3EC56B2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1228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CF6ED6-57C9-CE33-E615-6C02F2209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5EF798B-60A0-A7F4-5471-646CED451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5400000">
            <a:off x="-82903" y="1562915"/>
            <a:ext cx="2176838" cy="201831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6EED609-C396-E811-9230-A86AADEC8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01000" y="301841"/>
            <a:ext cx="773026" cy="928255"/>
          </a:xfrm>
          <a:prstGeom prst="rect">
            <a:avLst/>
          </a:prstGeom>
          <a:solidFill>
            <a:srgbClr val="C8102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000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7195318-1D3C-B7D0-24EC-5AB845BB6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391400" y="6324600"/>
            <a:ext cx="1371600" cy="365125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2FED1A7-FB98-43FD-AA3D-E7C3EC56B298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B90E7D4-DDB6-275E-47AC-4D598E570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7543800" cy="1066800"/>
          </a:xfrm>
        </p:spPr>
        <p:txBody>
          <a:bodyPr anchor="ctr">
            <a:normAutofit/>
          </a:bodyPr>
          <a:lstStyle/>
          <a:p>
            <a:r>
              <a:rPr lang="en-US" dirty="0"/>
              <a:t>Roofing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9E738B-3EC8-172E-F06B-ABC6C02A7A88}"/>
              </a:ext>
            </a:extLst>
          </p:cNvPr>
          <p:cNvSpPr txBox="1"/>
          <p:nvPr/>
        </p:nvSpPr>
        <p:spPr>
          <a:xfrm>
            <a:off x="2291671" y="6402508"/>
            <a:ext cx="44334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Myriad Pro" panose="020B0503030403020204"/>
              </a:rPr>
              <a:t>Music &amp; Gabel Hall roofs pending for Fall 2025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F83AF22-23DA-50AB-D4A7-6256D1714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1499"/>
            <a:ext cx="2432304" cy="1826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D538F37-D646-CABB-1A8C-BCA3EA65E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547" y="3546905"/>
            <a:ext cx="3649570" cy="2741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A16D3B77-E7EB-B072-D720-70795B19C05D}"/>
              </a:ext>
            </a:extLst>
          </p:cNvPr>
          <p:cNvSpPr txBox="1"/>
          <p:nvPr/>
        </p:nvSpPr>
        <p:spPr>
          <a:xfrm>
            <a:off x="1974993" y="3729369"/>
            <a:ext cx="23163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Myriad Pro" panose="020B0503030403020204"/>
              </a:rPr>
              <a:t>DuSable roof complete (pre-solar)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7D2419-668A-EDD8-AA58-33B28D958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74994" y="1232640"/>
            <a:ext cx="4809854" cy="227478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D1FEE24-6451-E715-B057-BFF223A03E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2888" y="1219200"/>
            <a:ext cx="2891112" cy="21768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4D89D76-8494-2365-DCC6-AAC2A7700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5400000">
            <a:off x="5756223" y="2880118"/>
            <a:ext cx="2892507" cy="3735716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5B154970-A5F6-81DA-3F58-3FB89AB2BF56}"/>
              </a:ext>
            </a:extLst>
          </p:cNvPr>
          <p:cNvSpPr txBox="1"/>
          <p:nvPr/>
        </p:nvSpPr>
        <p:spPr>
          <a:xfrm>
            <a:off x="6784847" y="3006790"/>
            <a:ext cx="1804213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Myriad Pro" panose="020B0503030403020204"/>
              </a:rPr>
              <a:t>Anderson</a:t>
            </a:r>
          </a:p>
          <a:p>
            <a:pPr algn="ctr"/>
            <a:r>
              <a:rPr lang="en-US" sz="1600" dirty="0">
                <a:latin typeface="Myriad Pro" panose="020B0503030403020204"/>
              </a:rPr>
              <a:t>~Sep completion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7832A1-8BD3-2C7E-51B8-49B8B6F83FC2}"/>
              </a:ext>
            </a:extLst>
          </p:cNvPr>
          <p:cNvSpPr txBox="1"/>
          <p:nvPr/>
        </p:nvSpPr>
        <p:spPr>
          <a:xfrm>
            <a:off x="1216152" y="1258685"/>
            <a:ext cx="2920044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Myriad Pro" panose="020B0503030403020204"/>
              </a:rPr>
              <a:t>Swen Parson – Oct completion</a:t>
            </a:r>
          </a:p>
        </p:txBody>
      </p:sp>
    </p:spTree>
    <p:extLst>
      <p:ext uri="{BB962C8B-B14F-4D97-AF65-F5344CB8AC3E}">
        <p14:creationId xmlns:p14="http://schemas.microsoft.com/office/powerpoint/2010/main" val="2504407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3D3921-8F8E-0FD6-6138-3D7B262D1E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DBAE7522-A9C3-8FD5-7BA1-FC78B031A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01000" y="301841"/>
            <a:ext cx="773026" cy="928255"/>
          </a:xfrm>
          <a:prstGeom prst="rect">
            <a:avLst/>
          </a:prstGeom>
          <a:solidFill>
            <a:srgbClr val="C8102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0000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0CCBD76-9924-4A96-3D9C-8EEEAFEF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40033" y="1064183"/>
            <a:ext cx="3703967" cy="2774184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F80F404-EFC7-5F98-F103-471BB5FA3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391400" y="6324600"/>
            <a:ext cx="1371600" cy="365125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2FED1A7-FB98-43FD-AA3D-E7C3EC56B298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433A576-7ECC-9466-583E-0519CB373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7543800" cy="1066800"/>
          </a:xfrm>
        </p:spPr>
        <p:txBody>
          <a:bodyPr anchor="ctr">
            <a:normAutofit/>
          </a:bodyPr>
          <a:lstStyle/>
          <a:p>
            <a:r>
              <a:rPr lang="en-US" dirty="0"/>
              <a:t>Classroom Upgrades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D17B7C-4B7D-61B8-2268-B38622AE4DF0}"/>
              </a:ext>
            </a:extLst>
          </p:cNvPr>
          <p:cNvSpPr txBox="1"/>
          <p:nvPr/>
        </p:nvSpPr>
        <p:spPr>
          <a:xfrm>
            <a:off x="1686787" y="6360419"/>
            <a:ext cx="57704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Barsema Hall classroom furniture and technology upgrades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075273-6A3D-8CE2-3E83-C0EEED5C30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57" y="1132969"/>
            <a:ext cx="3185923" cy="23988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4B97E9-EDC0-380A-7962-F4123419F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94" y="3700071"/>
            <a:ext cx="3329898" cy="250721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A84542B-9E49-43C7-2FD2-EB7598966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8225" y="3541098"/>
            <a:ext cx="3684463" cy="277418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9E02755-97C1-6346-3310-1BC219464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4029" y="2122594"/>
            <a:ext cx="3470141" cy="2612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497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6FCE68-6885-A78E-45FC-596941FC4D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E851CB7-C7F8-6A43-75AF-CE6465B01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01000" y="301841"/>
            <a:ext cx="773026" cy="928255"/>
          </a:xfrm>
          <a:prstGeom prst="rect">
            <a:avLst/>
          </a:prstGeom>
          <a:solidFill>
            <a:srgbClr val="C8102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00000"/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D13A789-6469-F22F-3899-70747D7CC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3410" y="1073643"/>
            <a:ext cx="3574002" cy="2680502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1A8F98-804D-32C6-6672-7DAAF4028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391400" y="6324600"/>
            <a:ext cx="1371600" cy="365125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2FED1A7-FB98-43FD-AA3D-E7C3EC56B298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772BE9-855E-CF88-0D72-965240669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7543800" cy="1066800"/>
          </a:xfrm>
        </p:spPr>
        <p:txBody>
          <a:bodyPr anchor="ctr">
            <a:normAutofit/>
          </a:bodyPr>
          <a:lstStyle/>
          <a:p>
            <a:r>
              <a:rPr lang="en-US" dirty="0"/>
              <a:t>Relocation/Consolidation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23BCB50-1681-54B8-657C-B20AC5F72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213" y="1219200"/>
            <a:ext cx="3578120" cy="477082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DEFFDE6-4249-A8C3-392C-86C62718E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76"/>
          <a:stretch>
            <a:fillRect/>
          </a:stretch>
        </p:blipFill>
        <p:spPr>
          <a:xfrm>
            <a:off x="1754987" y="3302314"/>
            <a:ext cx="4948224" cy="294050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6ECFBB5-01B2-55A4-A7D4-3D25D809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5400000">
            <a:off x="6592533" y="3792153"/>
            <a:ext cx="2541781" cy="211287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5306A30-C72C-BBFD-17D8-36D8423D2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85748" y="1372049"/>
            <a:ext cx="4163627" cy="182790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3BA4F3A3-D1BD-FAB1-A77C-0FC3D78659A0}"/>
              </a:ext>
            </a:extLst>
          </p:cNvPr>
          <p:cNvSpPr txBox="1"/>
          <p:nvPr/>
        </p:nvSpPr>
        <p:spPr>
          <a:xfrm>
            <a:off x="1154510" y="6345182"/>
            <a:ext cx="6846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Gender and Sexuality Resource Center relocation to Peters Campus Life</a:t>
            </a:r>
          </a:p>
        </p:txBody>
      </p:sp>
    </p:spTree>
    <p:extLst>
      <p:ext uri="{BB962C8B-B14F-4D97-AF65-F5344CB8AC3E}">
        <p14:creationId xmlns:p14="http://schemas.microsoft.com/office/powerpoint/2010/main" val="1000683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6DA2AF-915C-873D-63D9-35DB9B17F3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D59EA5-5E3F-0903-0DAE-6D413FA50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391400" y="6324600"/>
            <a:ext cx="1371600" cy="365125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2FED1A7-FB98-43FD-AA3D-E7C3EC56B298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B990A20-462A-B07B-F85E-6C89FC0F7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7543800" cy="1066800"/>
          </a:xfrm>
        </p:spPr>
        <p:txBody>
          <a:bodyPr anchor="ctr">
            <a:normAutofit/>
          </a:bodyPr>
          <a:lstStyle/>
          <a:p>
            <a:r>
              <a:rPr lang="en-US" dirty="0"/>
              <a:t>Mechanical Repairs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AA483CE-197F-F10B-3685-A01341D3F447}"/>
              </a:ext>
            </a:extLst>
          </p:cNvPr>
          <p:cNvSpPr txBox="1"/>
          <p:nvPr/>
        </p:nvSpPr>
        <p:spPr>
          <a:xfrm>
            <a:off x="2685075" y="6339967"/>
            <a:ext cx="3088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Stevenson elevator gear repair</a:t>
            </a:r>
          </a:p>
        </p:txBody>
      </p:sp>
      <p:pic>
        <p:nvPicPr>
          <p:cNvPr id="1027" name="Picture 1">
            <a:extLst>
              <a:ext uri="{FF2B5EF4-FFF2-40B4-BE49-F238E27FC236}">
                <a16:creationId xmlns:a16="http://schemas.microsoft.com/office/drawing/2014/main" id="{A9BB2037-4307-DD03-3D8A-F0590831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271" y="1219200"/>
            <a:ext cx="2584755" cy="3446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F9D86946-C285-1F47-4128-2D712967B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2" y="1474383"/>
            <a:ext cx="3363770" cy="4485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B2BFE2D7-F872-C74B-D6A4-0A6A7A4A4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8520" y="1093826"/>
            <a:ext cx="3005415" cy="4007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1">
            <a:extLst>
              <a:ext uri="{FF2B5EF4-FFF2-40B4-BE49-F238E27FC236}">
                <a16:creationId xmlns:a16="http://schemas.microsoft.com/office/drawing/2014/main" id="{14D681E9-A67B-AE75-ABD1-323F1323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6690" y="4355283"/>
            <a:ext cx="4572000" cy="18110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F2D4BD7-6EC2-6BE8-6295-22B84CC7D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01000" y="301841"/>
            <a:ext cx="773026" cy="928255"/>
          </a:xfrm>
          <a:prstGeom prst="rect">
            <a:avLst/>
          </a:prstGeom>
          <a:solidFill>
            <a:srgbClr val="C8102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2462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A32DCF-4D50-B427-6C56-5D40ECE0CF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9DA573C-EA3C-681C-DF64-D0936937F6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01000" y="301841"/>
            <a:ext cx="773026" cy="928255"/>
          </a:xfrm>
          <a:prstGeom prst="rect">
            <a:avLst/>
          </a:prstGeom>
          <a:solidFill>
            <a:srgbClr val="C8102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00000"/>
              </a:solidFill>
            </a:endParaRPr>
          </a:p>
        </p:txBody>
      </p:sp>
      <p:pic>
        <p:nvPicPr>
          <p:cNvPr id="1030" name="Picture 2">
            <a:extLst>
              <a:ext uri="{FF2B5EF4-FFF2-40B4-BE49-F238E27FC236}">
                <a16:creationId xmlns:a16="http://schemas.microsoft.com/office/drawing/2014/main" id="{BBC4D0DD-BDFA-423A-77F7-01AACA23D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123" y="1219200"/>
            <a:ext cx="2554563" cy="2917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3D90C2E-D147-50D6-76F7-D3F2109B6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391400" y="6324600"/>
            <a:ext cx="1371600" cy="365125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2FED1A7-FB98-43FD-AA3D-E7C3EC56B298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0C4D673-F8CF-8472-3070-D1722D2BF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7543800" cy="1066800"/>
          </a:xfrm>
        </p:spPr>
        <p:txBody>
          <a:bodyPr anchor="ctr">
            <a:normAutofit/>
          </a:bodyPr>
          <a:lstStyle/>
          <a:p>
            <a:r>
              <a:rPr lang="en-US" dirty="0"/>
              <a:t>Electrical Repairs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DED605-69F0-B354-AC82-7D7D1D14482C}"/>
              </a:ext>
            </a:extLst>
          </p:cNvPr>
          <p:cNvSpPr txBox="1"/>
          <p:nvPr/>
        </p:nvSpPr>
        <p:spPr>
          <a:xfrm>
            <a:off x="168004" y="3972077"/>
            <a:ext cx="176686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Emergency generator Automatic Transfer Switch installation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EC5F6A9-3A2B-8DA7-837A-E4934709D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14" y="1167565"/>
            <a:ext cx="2103384" cy="2804512"/>
          </a:xfrm>
          <a:prstGeom prst="rect">
            <a:avLst/>
          </a:prstGeom>
        </p:spPr>
      </p:pic>
      <p:pic>
        <p:nvPicPr>
          <p:cNvPr id="1029" name="Picture 5">
            <a:extLst>
              <a:ext uri="{FF2B5EF4-FFF2-40B4-BE49-F238E27FC236}">
                <a16:creationId xmlns:a16="http://schemas.microsoft.com/office/drawing/2014/main" id="{F3556FC9-BD4D-725A-C63A-2660BCB44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758" y="3070771"/>
            <a:ext cx="2639858" cy="33078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564FE7CD-FF9C-00EA-1512-BA7C9900F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9888" y="1167565"/>
            <a:ext cx="2422485" cy="3229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4B91570-8451-8586-3B6B-260CBD9A5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8068" y="3277182"/>
            <a:ext cx="2422485" cy="322998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A40268E-B0BC-F02E-9C6D-36D9BF29817A}"/>
              </a:ext>
            </a:extLst>
          </p:cNvPr>
          <p:cNvSpPr txBox="1"/>
          <p:nvPr/>
        </p:nvSpPr>
        <p:spPr>
          <a:xfrm>
            <a:off x="3963822" y="4256021"/>
            <a:ext cx="2422485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/>
              <a:t>Stevenson main electrical room breaker replacement</a:t>
            </a:r>
          </a:p>
        </p:txBody>
      </p:sp>
    </p:spTree>
    <p:extLst>
      <p:ext uri="{BB962C8B-B14F-4D97-AF65-F5344CB8AC3E}">
        <p14:creationId xmlns:p14="http://schemas.microsoft.com/office/powerpoint/2010/main" val="12094504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46DFB2-BAEE-D480-20C7-E97C2B1FB2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F72525-3782-1DBA-55BE-C4299444D4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01000" y="301841"/>
            <a:ext cx="773026" cy="928255"/>
          </a:xfrm>
          <a:prstGeom prst="rect">
            <a:avLst/>
          </a:prstGeom>
          <a:solidFill>
            <a:srgbClr val="C8102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000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5842F60-F43E-18B9-85CA-D7F70AC4D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391400" y="6324600"/>
            <a:ext cx="1371600" cy="365125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2FED1A7-FB98-43FD-AA3D-E7C3EC56B298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370640C-5CF1-98BE-B0E1-AA0E357A3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7543800" cy="1066800"/>
          </a:xfrm>
        </p:spPr>
        <p:txBody>
          <a:bodyPr anchor="ctr">
            <a:normAutofit/>
          </a:bodyPr>
          <a:lstStyle/>
          <a:p>
            <a:r>
              <a:rPr lang="en-US" dirty="0"/>
              <a:t>Adjacent City Projects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21D1AC-8F48-612B-2570-8B29802C7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258144"/>
            <a:ext cx="4990802" cy="257777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483A85E-3270-CA4C-BC19-7EFFEF02A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5400000">
            <a:off x="162971" y="3624963"/>
            <a:ext cx="2733548" cy="283623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8B14F3B-9652-1A9C-04A7-96737E06ABF3}"/>
              </a:ext>
            </a:extLst>
          </p:cNvPr>
          <p:cNvSpPr txBox="1"/>
          <p:nvPr/>
        </p:nvSpPr>
        <p:spPr>
          <a:xfrm>
            <a:off x="599298" y="5825078"/>
            <a:ext cx="1703890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Kishwaukee Drive Bus Shelter (new)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F834BE2-A16E-FCF1-F061-97688E445B86}"/>
              </a:ext>
            </a:extLst>
          </p:cNvPr>
          <p:cNvSpPr txBox="1"/>
          <p:nvPr/>
        </p:nvSpPr>
        <p:spPr>
          <a:xfrm>
            <a:off x="4876829" y="4938219"/>
            <a:ext cx="2327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Pending paving picture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53A73B-BAE3-9B9F-3E74-F017FDB8F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35530" y="3475396"/>
            <a:ext cx="5416342" cy="29666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A757DFF-207D-BFB3-F0C1-3A2FC5F09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59084" y="1211199"/>
            <a:ext cx="4484916" cy="22533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B823BEE-D902-F7E4-34E1-B56A021025BF}"/>
              </a:ext>
            </a:extLst>
          </p:cNvPr>
          <p:cNvSpPr txBox="1"/>
          <p:nvPr/>
        </p:nvSpPr>
        <p:spPr>
          <a:xfrm>
            <a:off x="3739196" y="3316713"/>
            <a:ext cx="286591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Lucinda/Normal intersection</a:t>
            </a:r>
          </a:p>
        </p:txBody>
      </p:sp>
    </p:spTree>
    <p:extLst>
      <p:ext uri="{BB962C8B-B14F-4D97-AF65-F5344CB8AC3E}">
        <p14:creationId xmlns:p14="http://schemas.microsoft.com/office/powerpoint/2010/main" val="13300945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094554-87D3-71D7-C32E-99474FF670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BEFE4E5-7A5D-9624-0AA9-07EBE4F1A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1474" y="1819758"/>
            <a:ext cx="5616605" cy="4212454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5E88CC2-52F9-6C59-32BE-8BC739F70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391400" y="6324600"/>
            <a:ext cx="1371600" cy="365125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2FED1A7-FB98-43FD-AA3D-E7C3EC56B298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504903E-5FA9-7D16-024F-502514E3F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7543800" cy="1066800"/>
          </a:xfrm>
        </p:spPr>
        <p:txBody>
          <a:bodyPr anchor="ctr">
            <a:normAutofit/>
          </a:bodyPr>
          <a:lstStyle/>
          <a:p>
            <a:r>
              <a:rPr lang="en-US" dirty="0"/>
              <a:t>Questions?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B490288-E362-9416-FB58-70B8CFAC7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528224" y="2134526"/>
            <a:ext cx="4603072" cy="345230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C239292-532C-80B0-B6AC-9D6AC19B525A}"/>
              </a:ext>
            </a:extLst>
          </p:cNvPr>
          <p:cNvSpPr txBox="1"/>
          <p:nvPr/>
        </p:nvSpPr>
        <p:spPr>
          <a:xfrm>
            <a:off x="787975" y="5739825"/>
            <a:ext cx="2145347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Solar-powered benches</a:t>
            </a:r>
          </a:p>
          <a:p>
            <a:pPr algn="ctr"/>
            <a:r>
              <a:rPr lang="en-US" sz="1600" dirty="0"/>
              <a:t>(phone charging)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0834B2-8A61-4238-15E4-C6D2BA784263}"/>
              </a:ext>
            </a:extLst>
          </p:cNvPr>
          <p:cNvSpPr txBox="1"/>
          <p:nvPr/>
        </p:nvSpPr>
        <p:spPr>
          <a:xfrm>
            <a:off x="5086798" y="5983506"/>
            <a:ext cx="2503714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Electric maintenance vans</a:t>
            </a:r>
          </a:p>
        </p:txBody>
      </p:sp>
    </p:spTree>
    <p:extLst>
      <p:ext uri="{BB962C8B-B14F-4D97-AF65-F5344CB8AC3E}">
        <p14:creationId xmlns:p14="http://schemas.microsoft.com/office/powerpoint/2010/main" val="23367941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117895</TotalTime>
  <Words>312</Words>
  <Application>Microsoft Office PowerPoint</Application>
  <PresentationFormat>On-screen Show (4:3)</PresentationFormat>
  <Paragraphs>89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Myriad Pro</vt:lpstr>
      <vt:lpstr>Office Theme</vt:lpstr>
      <vt:lpstr>1_Office Theme</vt:lpstr>
      <vt:lpstr>Key Project Updates and Recent Construction Activity  August 2025 FACFO</vt:lpstr>
      <vt:lpstr>Agenda</vt:lpstr>
      <vt:lpstr>BBHTC</vt:lpstr>
      <vt:lpstr>NICCS</vt:lpstr>
      <vt:lpstr>West Plant Boilers</vt:lpstr>
      <vt:lpstr>Energy Improvements</vt:lpstr>
      <vt:lpstr>Lighting Progress</vt:lpstr>
      <vt:lpstr>Thermal Storage Progress </vt:lpstr>
      <vt:lpstr>Solar Progress</vt:lpstr>
      <vt:lpstr>Roofing </vt:lpstr>
      <vt:lpstr>Classroom Upgrades</vt:lpstr>
      <vt:lpstr>Relocation/Consolidation</vt:lpstr>
      <vt:lpstr>Mechanical Repairs</vt:lpstr>
      <vt:lpstr>Electrical Repairs</vt:lpstr>
      <vt:lpstr>Adjacent City Projects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Heckmann</dc:creator>
  <cp:lastModifiedBy>Jory Keller</cp:lastModifiedBy>
  <cp:revision>7</cp:revision>
  <dcterms:created xsi:type="dcterms:W3CDTF">2023-07-05T14:38:55Z</dcterms:created>
  <dcterms:modified xsi:type="dcterms:W3CDTF">2025-09-29T13:55:49Z</dcterms:modified>
</cp:coreProperties>
</file>