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3" r:id="rId5"/>
    <p:sldId id="264" r:id="rId6"/>
    <p:sldId id="537" r:id="rId7"/>
    <p:sldId id="267" r:id="rId8"/>
    <p:sldId id="281" r:id="rId9"/>
    <p:sldId id="279" r:id="rId10"/>
    <p:sldId id="539" r:id="rId11"/>
    <p:sldId id="275" r:id="rId12"/>
    <p:sldId id="274" r:id="rId13"/>
    <p:sldId id="271" r:id="rId14"/>
    <p:sldId id="270" r:id="rId15"/>
  </p:sldIdLst>
  <p:sldSz cx="9144000" cy="6858000" type="screen4x3"/>
  <p:notesSz cx="6858000" cy="9296400"/>
  <p:embeddedFontLst>
    <p:embeddedFont>
      <p:font typeface="Myriad Pro" panose="020B0503030403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inda Roller" initials="BR" lastIdx="5" clrIdx="0">
    <p:extLst>
      <p:ext uri="{19B8F6BF-5375-455C-9EA6-DF929625EA0E}">
        <p15:presenceInfo xmlns:p15="http://schemas.microsoft.com/office/powerpoint/2012/main" userId="S::A1696553@mail.niu.edu::3acc6f71-0022-4b4b-ab77-4c24182a63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FFFFFF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8" autoAdjust="0"/>
    <p:restoredTop sz="86218" autoAdjust="0"/>
  </p:normalViewPr>
  <p:slideViewPr>
    <p:cSldViewPr>
      <p:cViewPr varScale="1">
        <p:scale>
          <a:sx n="108" d="100"/>
          <a:sy n="108" d="100"/>
        </p:scale>
        <p:origin x="2202" y="10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Heckmann" userId="3d649408-aa4b-42d1-b88c-ed49b184a3f2" providerId="ADAL" clId="{1E761DE7-5190-47ED-8235-A4F542C71DEF}"/>
    <pc:docChg chg="delSld">
      <pc:chgData name="John Heckmann" userId="3d649408-aa4b-42d1-b88c-ed49b184a3f2" providerId="ADAL" clId="{1E761DE7-5190-47ED-8235-A4F542C71DEF}" dt="2025-02-14T14:06:03.842" v="0" actId="2696"/>
      <pc:docMkLst>
        <pc:docMk/>
      </pc:docMkLst>
      <pc:sldChg chg="del">
        <pc:chgData name="John Heckmann" userId="3d649408-aa4b-42d1-b88c-ed49b184a3f2" providerId="ADAL" clId="{1E761DE7-5190-47ED-8235-A4F542C71DEF}" dt="2025-02-14T14:06:03.842" v="0" actId="2696"/>
        <pc:sldMkLst>
          <pc:docMk/>
          <pc:sldMk cId="2642556924" sldId="5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Revenue Maintenance/Repair Investments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'[Actual facility investment spend FY00-24 and sustainment modeling.xlsx]Version with adj PRV'!$M$9</c:f>
              <c:strCache>
                <c:ptCount val="1"/>
                <c:pt idx="0">
                  <c:v> NIU Maintenance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'[Actual facility investment spend FY00-24 and sustainment modeling.xlsx]Version with adj PRV'!$M$8:$AP$8</c:f>
              <c:strCache>
                <c:ptCount val="29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</c:strCache>
              <c:extLst/>
            </c:strRef>
          </c:cat>
          <c:val>
            <c:numRef>
              <c:f>'[Actual facility investment spend FY00-24 and sustainment modeling.xlsx]Version with adj PRV'!$M$9:$AP$9</c:f>
              <c:numCache>
                <c:formatCode>_(* #,##0_);_(* \(#,##0\);_(* "-"??_);_(@_)</c:formatCode>
                <c:ptCount val="29"/>
                <c:pt idx="0">
                  <c:v>2551953.48</c:v>
                </c:pt>
                <c:pt idx="1">
                  <c:v>1913164.2</c:v>
                </c:pt>
                <c:pt idx="2">
                  <c:v>2408835.46</c:v>
                </c:pt>
                <c:pt idx="3">
                  <c:v>1472518.77</c:v>
                </c:pt>
                <c:pt idx="4">
                  <c:v>2250294.7200000002</c:v>
                </c:pt>
                <c:pt idx="5">
                  <c:v>1771005.3499999999</c:v>
                </c:pt>
                <c:pt idx="6">
                  <c:v>2708647.3099999996</c:v>
                </c:pt>
                <c:pt idx="7">
                  <c:v>3075206.74</c:v>
                </c:pt>
                <c:pt idx="8">
                  <c:v>3061454.56</c:v>
                </c:pt>
                <c:pt idx="9">
                  <c:v>2595939.4500000002</c:v>
                </c:pt>
                <c:pt idx="10">
                  <c:v>2448955.9099999997</c:v>
                </c:pt>
                <c:pt idx="11">
                  <c:v>2917669.92</c:v>
                </c:pt>
                <c:pt idx="12">
                  <c:v>4092715.6900000004</c:v>
                </c:pt>
                <c:pt idx="13">
                  <c:v>4016085.81</c:v>
                </c:pt>
                <c:pt idx="14">
                  <c:v>3792623.54</c:v>
                </c:pt>
                <c:pt idx="15">
                  <c:v>4473162.7699999986</c:v>
                </c:pt>
                <c:pt idx="16">
                  <c:v>4393013.6000000006</c:v>
                </c:pt>
                <c:pt idx="17">
                  <c:v>3107059.9699999997</c:v>
                </c:pt>
                <c:pt idx="18">
                  <c:v>4065891</c:v>
                </c:pt>
                <c:pt idx="19">
                  <c:v>3714989.89</c:v>
                </c:pt>
                <c:pt idx="20">
                  <c:v>2996492.03</c:v>
                </c:pt>
                <c:pt idx="21">
                  <c:v>3261884</c:v>
                </c:pt>
                <c:pt idx="22">
                  <c:v>3186674.8600000003</c:v>
                </c:pt>
                <c:pt idx="23">
                  <c:v>3492964.9099999992</c:v>
                </c:pt>
                <c:pt idx="24">
                  <c:v>3934187.93</c:v>
                </c:pt>
                <c:pt idx="25">
                  <c:v>3934187.93</c:v>
                </c:pt>
                <c:pt idx="26">
                  <c:v>3934187.93</c:v>
                </c:pt>
                <c:pt idx="27">
                  <c:v>3934187.93</c:v>
                </c:pt>
                <c:pt idx="28">
                  <c:v>3934187.93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64E-4C8A-88B7-D38200864B5C}"/>
            </c:ext>
          </c:extLst>
        </c:ser>
        <c:ser>
          <c:idx val="1"/>
          <c:order val="1"/>
          <c:tx>
            <c:strRef>
              <c:f>'[Actual facility investment spend FY00-24 and sustainment modeling.xlsx]Version with adj PRV'!$M$10</c:f>
              <c:strCache>
                <c:ptCount val="1"/>
                <c:pt idx="0">
                  <c:v> NIU Major Repairs </c:v>
                </c:pt>
              </c:strCache>
            </c:strRef>
          </c:tx>
          <c:spPr>
            <a:pattFill prst="nar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'[Actual facility investment spend FY00-24 and sustainment modeling.xlsx]Version with adj PRV'!$M$8:$AP$8</c:f>
              <c:strCache>
                <c:ptCount val="29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</c:strCache>
              <c:extLst/>
            </c:strRef>
          </c:cat>
          <c:val>
            <c:numRef>
              <c:f>'[Actual facility investment spend FY00-24 and sustainment modeling.xlsx]Version with adj PRV'!$M$10:$AP$10</c:f>
              <c:numCache>
                <c:formatCode>_(* #,##0_);_(* \(#,##0\);_(* "-"??_);_(@_)</c:formatCode>
                <c:ptCount val="29"/>
                <c:pt idx="0">
                  <c:v>650672.38</c:v>
                </c:pt>
                <c:pt idx="1">
                  <c:v>568629.93999999994</c:v>
                </c:pt>
                <c:pt idx="2">
                  <c:v>0</c:v>
                </c:pt>
                <c:pt idx="3">
                  <c:v>0</c:v>
                </c:pt>
                <c:pt idx="4">
                  <c:v>4140757.9275000002</c:v>
                </c:pt>
                <c:pt idx="5">
                  <c:v>0</c:v>
                </c:pt>
                <c:pt idx="6">
                  <c:v>0</c:v>
                </c:pt>
                <c:pt idx="7">
                  <c:v>1891200</c:v>
                </c:pt>
                <c:pt idx="8">
                  <c:v>2375452.5</c:v>
                </c:pt>
                <c:pt idx="9">
                  <c:v>4177507.6049999995</c:v>
                </c:pt>
                <c:pt idx="10">
                  <c:v>1456278.2550000001</c:v>
                </c:pt>
                <c:pt idx="11">
                  <c:v>1068354</c:v>
                </c:pt>
                <c:pt idx="12">
                  <c:v>1959656.83</c:v>
                </c:pt>
                <c:pt idx="13">
                  <c:v>5690981.4500000002</c:v>
                </c:pt>
                <c:pt idx="14">
                  <c:v>1650269.61</c:v>
                </c:pt>
                <c:pt idx="15">
                  <c:v>2036233.85</c:v>
                </c:pt>
                <c:pt idx="16">
                  <c:v>1022271.1599999999</c:v>
                </c:pt>
                <c:pt idx="17">
                  <c:v>944651.65999999992</c:v>
                </c:pt>
                <c:pt idx="18">
                  <c:v>649231</c:v>
                </c:pt>
                <c:pt idx="19">
                  <c:v>1143086</c:v>
                </c:pt>
                <c:pt idx="20">
                  <c:v>1189223</c:v>
                </c:pt>
                <c:pt idx="21">
                  <c:v>1424071</c:v>
                </c:pt>
                <c:pt idx="22">
                  <c:v>3123761.49</c:v>
                </c:pt>
                <c:pt idx="23">
                  <c:v>2899714.01</c:v>
                </c:pt>
                <c:pt idx="24">
                  <c:v>3675243.3200000003</c:v>
                </c:pt>
                <c:pt idx="25">
                  <c:v>3675243.3200000003</c:v>
                </c:pt>
                <c:pt idx="26">
                  <c:v>3675243.3200000003</c:v>
                </c:pt>
                <c:pt idx="27">
                  <c:v>3675243.3200000003</c:v>
                </c:pt>
                <c:pt idx="28">
                  <c:v>3675243.3200000003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4E-4C8A-88B7-D38200864B5C}"/>
            </c:ext>
          </c:extLst>
        </c:ser>
        <c:ser>
          <c:idx val="3"/>
          <c:order val="2"/>
          <c:tx>
            <c:strRef>
              <c:f>'[Actual facility investment spend FY00-24 and sustainment modeling.xlsx]Version with adj PRV'!$M$12</c:f>
              <c:strCache>
                <c:ptCount val="1"/>
                <c:pt idx="0">
                  <c:v> State Major Repairs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'[Actual facility investment spend FY00-24 and sustainment modeling.xlsx]Version with adj PRV'!$M$8:$AP$8</c:f>
              <c:strCache>
                <c:ptCount val="29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</c:strCache>
              <c:extLst/>
            </c:strRef>
          </c:cat>
          <c:val>
            <c:numRef>
              <c:f>'[Actual facility investment spend FY00-24 and sustainment modeling.xlsx]Version with adj PRV'!$M$12:$AP$12</c:f>
              <c:numCache>
                <c:formatCode>_(* #,##0_);_(* \(#,##0\);_(* "-"??_);_(@_)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1574344.23</c:v>
                </c:pt>
                <c:pt idx="3">
                  <c:v>313553.13</c:v>
                </c:pt>
                <c:pt idx="4">
                  <c:v>317695.25</c:v>
                </c:pt>
                <c:pt idx="5">
                  <c:v>82621.25</c:v>
                </c:pt>
                <c:pt idx="6">
                  <c:v>772536.21</c:v>
                </c:pt>
                <c:pt idx="7">
                  <c:v>349964.26</c:v>
                </c:pt>
                <c:pt idx="8">
                  <c:v>104394.92</c:v>
                </c:pt>
                <c:pt idx="9">
                  <c:v>0</c:v>
                </c:pt>
                <c:pt idx="10">
                  <c:v>63951.07</c:v>
                </c:pt>
                <c:pt idx="11">
                  <c:v>0</c:v>
                </c:pt>
                <c:pt idx="12">
                  <c:v>94033</c:v>
                </c:pt>
                <c:pt idx="13">
                  <c:v>783756.34</c:v>
                </c:pt>
                <c:pt idx="14">
                  <c:v>2073836.64</c:v>
                </c:pt>
                <c:pt idx="15">
                  <c:v>582869.06000000006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362939</c:v>
                </c:pt>
                <c:pt idx="20">
                  <c:v>101313</c:v>
                </c:pt>
                <c:pt idx="21">
                  <c:v>200957</c:v>
                </c:pt>
                <c:pt idx="22">
                  <c:v>779974.57</c:v>
                </c:pt>
                <c:pt idx="23">
                  <c:v>3567338.5700000003</c:v>
                </c:pt>
                <c:pt idx="24">
                  <c:v>10931900.029999999</c:v>
                </c:pt>
                <c:pt idx="25">
                  <c:v>22000000</c:v>
                </c:pt>
                <c:pt idx="26">
                  <c:v>14000000</c:v>
                </c:pt>
                <c:pt idx="27">
                  <c:v>13000000</c:v>
                </c:pt>
                <c:pt idx="28">
                  <c:v>13000000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4E-4C8A-88B7-D38200864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503272"/>
        <c:axId val="296503664"/>
        <c:extLst>
          <c:ext xmlns:c15="http://schemas.microsoft.com/office/drawing/2012/chart" uri="{02D57815-91ED-43cb-92C2-25804820EDAC}">
            <c15:filteredArea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'[Actual facility investment spend FY00-24 and sustainment modeling.xlsx]Version with adj PRV'!$M$11</c15:sqref>
                        </c15:formulaRef>
                      </c:ext>
                    </c:extLst>
                    <c:strCache>
                      <c:ptCount val="1"/>
                      <c:pt idx="0">
                        <c:v> NIU Mission Enhancement 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'[Actual facility investment spend FY00-24 and sustainment modeling.xlsx]Version with adj PRV'!$M$8:$AP$8</c15:sqref>
                        </c15:formulaRef>
                      </c:ext>
                    </c:extLst>
                    <c:strCache>
                      <c:ptCount val="29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'[Actual facility investment spend FY00-24 and sustainment modeling.xlsx]Version with adj PRV'!$M$11:$AG$11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0"/>
                      <c:pt idx="0">
                        <c:v>649336.1</c:v>
                      </c:pt>
                      <c:pt idx="1">
                        <c:v>568629.93999999994</c:v>
                      </c:pt>
                      <c:pt idx="2">
                        <c:v>2438879.7400000007</c:v>
                      </c:pt>
                      <c:pt idx="3">
                        <c:v>1538221.88</c:v>
                      </c:pt>
                      <c:pt idx="4">
                        <c:v>2402993.1025</c:v>
                      </c:pt>
                      <c:pt idx="5">
                        <c:v>1074102.22</c:v>
                      </c:pt>
                      <c:pt idx="6">
                        <c:v>1766335.6099999999</c:v>
                      </c:pt>
                      <c:pt idx="7">
                        <c:v>2700451.99</c:v>
                      </c:pt>
                      <c:pt idx="8">
                        <c:v>4156181.7199999997</c:v>
                      </c:pt>
                      <c:pt idx="9">
                        <c:v>5838575.3250000002</c:v>
                      </c:pt>
                      <c:pt idx="10">
                        <c:v>1601234.7049999998</c:v>
                      </c:pt>
                      <c:pt idx="11">
                        <c:v>970306.52</c:v>
                      </c:pt>
                      <c:pt idx="12">
                        <c:v>1261116.56</c:v>
                      </c:pt>
                      <c:pt idx="13">
                        <c:v>3459280.12</c:v>
                      </c:pt>
                      <c:pt idx="14">
                        <c:v>2319383.71</c:v>
                      </c:pt>
                      <c:pt idx="15">
                        <c:v>2475797.42</c:v>
                      </c:pt>
                      <c:pt idx="16">
                        <c:v>487623.06000000006</c:v>
                      </c:pt>
                      <c:pt idx="17">
                        <c:v>381593.74</c:v>
                      </c:pt>
                      <c:pt idx="18">
                        <c:v>348941</c:v>
                      </c:pt>
                      <c:pt idx="19">
                        <c:v>525301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64E-4C8A-88B7-D38200864B5C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PRV'!$M$13</c15:sqref>
                        </c15:formulaRef>
                      </c:ext>
                    </c:extLst>
                    <c:strCache>
                      <c:ptCount val="1"/>
                      <c:pt idx="0">
                        <c:v> State Capital Project 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PRV'!$M$8:$AP$8</c15:sqref>
                        </c15:formulaRef>
                      </c:ext>
                    </c:extLst>
                    <c:strCache>
                      <c:ptCount val="29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PRV'!$M$13:$AG$13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2" formatCode="_(* #,##0_);_(* \(#,##0\);_(* &quot;-&quot;??_);_(@_)">
                        <c:v>11895251.4</c:v>
                      </c:pt>
                      <c:pt idx="3" formatCode="_(* #,##0_);_(* \(#,##0\);_(* &quot;-&quot;??_);_(@_)">
                        <c:v>9018791.5200000014</c:v>
                      </c:pt>
                      <c:pt idx="4" formatCode="_(* #,##0_);_(* \(#,##0\);_(* &quot;-&quot;??_);_(@_)">
                        <c:v>1017852.77</c:v>
                      </c:pt>
                      <c:pt idx="5" formatCode="_(* #,##0_);_(* \(#,##0\);_(* &quot;-&quot;??_);_(@_)">
                        <c:v>2466999.52</c:v>
                      </c:pt>
                      <c:pt idx="6" formatCode="_(* #,##0_);_(* \(#,##0\);_(* &quot;-&quot;??_);_(@_)">
                        <c:v>2724686.6700000004</c:v>
                      </c:pt>
                      <c:pt idx="7" formatCode="_(* #,##0_);_(* \(#,##0\);_(* &quot;-&quot;??_);_(@_)">
                        <c:v>984000.27999999991</c:v>
                      </c:pt>
                      <c:pt idx="8" formatCode="_(* #,##0_);_(* \(#,##0\);_(* &quot;-&quot;??_);_(@_)">
                        <c:v>43245.79</c:v>
                      </c:pt>
                      <c:pt idx="9" formatCode="_(* #,##0_);_(* \(#,##0\);_(* &quot;-&quot;??_);_(@_)">
                        <c:v>65572.69</c:v>
                      </c:pt>
                      <c:pt idx="10" formatCode="_(* #,##0_);_(* \(#,##0\);_(* &quot;-&quot;??_);_(@_)">
                        <c:v>1717906.3399999999</c:v>
                      </c:pt>
                      <c:pt idx="11" formatCode="_(* #,##0_);_(* \(#,##0\);_(* &quot;-&quot;??_);_(@_)">
                        <c:v>868063.60000000009</c:v>
                      </c:pt>
                      <c:pt idx="12" formatCode="_(* #,##0_);_(* \(#,##0\);_(* &quot;-&quot;??_);_(@_)">
                        <c:v>4028643.48</c:v>
                      </c:pt>
                      <c:pt idx="13" formatCode="_(* #,##0_);_(* \(#,##0\);_(* &quot;-&quot;??_);_(@_)">
                        <c:v>570749.69999999995</c:v>
                      </c:pt>
                      <c:pt idx="14" formatCode="_(* #,##0_);_(* \(#,##0\);_(* &quot;-&quot;??_);_(@_)">
                        <c:v>485320.05</c:v>
                      </c:pt>
                      <c:pt idx="15" formatCode="_(* #,##0_);_(* \(#,##0\);_(* &quot;-&quot;??_);_(@_)">
                        <c:v>10089693.889999999</c:v>
                      </c:pt>
                      <c:pt idx="16" formatCode="_(* #,##0_);_(* \(#,##0\);_(* &quot;-&quot;??_);_(@_)">
                        <c:v>0</c:v>
                      </c:pt>
                      <c:pt idx="17" formatCode="_(* #,##0_);_(* \(#,##0\);_(* &quot;-&quot;??_);_(@_)">
                        <c:v>5805324.8600000003</c:v>
                      </c:pt>
                      <c:pt idx="18" formatCode="_(* #,##0_);_(* \(#,##0\);_(* &quot;-&quot;??_);_(@_)">
                        <c:v>7797191</c:v>
                      </c:pt>
                      <c:pt idx="19" formatCode="_(* #,##0_);_(* \(#,##0\);_(* &quot;-&quot;??_);_(@_)">
                        <c:v>2264686.9500000002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64E-4C8A-88B7-D38200864B5C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7"/>
          <c:order val="7"/>
          <c:tx>
            <c:strRef>
              <c:f>'[Actual facility investment spend FY00-24 and sustainment modeling.xlsx]Version with adj PRV'!$M$17</c:f>
              <c:strCache>
                <c:ptCount val="1"/>
                <c:pt idx="0">
                  <c:v> Maint &amp; Repair Target (2% of PRV)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'[Actual facility investment spend FY00-24 and sustainment modeling.xlsx]Version with adj PRV'!$M$8:$AP$8</c:f>
              <c:strCache>
                <c:ptCount val="29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</c:strCache>
              <c:extLst/>
            </c:strRef>
          </c:cat>
          <c:val>
            <c:numRef>
              <c:f>'[Actual facility investment spend FY00-24 and sustainment modeling.xlsx]Version with adj PRV'!$M$17:$AP$17</c:f>
              <c:numCache>
                <c:formatCode>_(* #,##0_);_(* \(#,##0\);_(* "-"??_);_(@_)</c:formatCode>
                <c:ptCount val="29"/>
                <c:pt idx="0">
                  <c:v>15468612.165103249</c:v>
                </c:pt>
                <c:pt idx="1">
                  <c:v>15994544.978716761</c:v>
                </c:pt>
                <c:pt idx="2">
                  <c:v>16442392.23812083</c:v>
                </c:pt>
                <c:pt idx="3">
                  <c:v>16705470.513930764</c:v>
                </c:pt>
                <c:pt idx="4">
                  <c:v>17089696.335751172</c:v>
                </c:pt>
                <c:pt idx="5">
                  <c:v>17551118.136816453</c:v>
                </c:pt>
                <c:pt idx="6">
                  <c:v>18147856.15346821</c:v>
                </c:pt>
                <c:pt idx="7">
                  <c:v>18728587.550379194</c:v>
                </c:pt>
                <c:pt idx="8">
                  <c:v>19252988.001789812</c:v>
                </c:pt>
                <c:pt idx="9">
                  <c:v>19984601.545857824</c:v>
                </c:pt>
                <c:pt idx="10">
                  <c:v>19904663.139674392</c:v>
                </c:pt>
                <c:pt idx="11">
                  <c:v>20223137.749909181</c:v>
                </c:pt>
                <c:pt idx="12">
                  <c:v>20870278.157906279</c:v>
                </c:pt>
                <c:pt idx="13">
                  <c:v>21308553.999222308</c:v>
                </c:pt>
                <c:pt idx="14">
                  <c:v>21628182.309210639</c:v>
                </c:pt>
                <c:pt idx="15">
                  <c:v>21974233.226158008</c:v>
                </c:pt>
                <c:pt idx="16">
                  <c:v>21996207.459384166</c:v>
                </c:pt>
                <c:pt idx="17">
                  <c:v>22282158.15635616</c:v>
                </c:pt>
                <c:pt idx="18">
                  <c:v>22750083.477639638</c:v>
                </c:pt>
                <c:pt idx="19">
                  <c:v>23296085.481102992</c:v>
                </c:pt>
                <c:pt idx="20">
                  <c:v>23715415.019762844</c:v>
                </c:pt>
                <c:pt idx="21">
                  <c:v>24000000</c:v>
                </c:pt>
                <c:pt idx="22">
                  <c:v>24000000</c:v>
                </c:pt>
                <c:pt idx="23">
                  <c:v>26000000</c:v>
                </c:pt>
                <c:pt idx="24">
                  <c:v>26000000</c:v>
                </c:pt>
                <c:pt idx="25">
                  <c:v>26000000</c:v>
                </c:pt>
                <c:pt idx="26">
                  <c:v>26000000</c:v>
                </c:pt>
                <c:pt idx="27">
                  <c:v>26000000</c:v>
                </c:pt>
                <c:pt idx="28">
                  <c:v>26000000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F64E-4C8A-88B7-D38200864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503272"/>
        <c:axId val="296503664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'[Actual facility investment spend FY00-24 and sustainment modeling.xlsx]Version with adj PRV'!$M$15</c15:sqref>
                        </c15:formulaRef>
                      </c:ext>
                    </c:extLst>
                    <c:strCache>
                      <c:ptCount val="1"/>
                      <c:pt idx="0">
                        <c:v> Maint. Target (0.5% of PRV) 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'[Actual facility investment spend FY00-24 and sustainment modeling.xlsx]Version with adj PRV'!$M$8:$AP$8</c15:sqref>
                        </c15:formulaRef>
                      </c:ext>
                    </c:extLst>
                    <c:strCache>
                      <c:ptCount val="29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'[Actual facility investment spend FY00-24 and sustainment modeling.xlsx]Version with adj PRV'!$M$15:$AP$15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9"/>
                      <c:pt idx="0">
                        <c:v>3867153.0412758123</c:v>
                      </c:pt>
                      <c:pt idx="1">
                        <c:v>3998636.2446791902</c:v>
                      </c:pt>
                      <c:pt idx="2">
                        <c:v>4110598.0595302074</c:v>
                      </c:pt>
                      <c:pt idx="3">
                        <c:v>4176367.628482691</c:v>
                      </c:pt>
                      <c:pt idx="4">
                        <c:v>4272424.083937793</c:v>
                      </c:pt>
                      <c:pt idx="5">
                        <c:v>4387779.5342041133</c:v>
                      </c:pt>
                      <c:pt idx="6">
                        <c:v>4536964.0383670526</c:v>
                      </c:pt>
                      <c:pt idx="7">
                        <c:v>4682146.8875947986</c:v>
                      </c:pt>
                      <c:pt idx="8">
                        <c:v>4813247.000447453</c:v>
                      </c:pt>
                      <c:pt idx="9">
                        <c:v>4996150.3864644561</c:v>
                      </c:pt>
                      <c:pt idx="10">
                        <c:v>4976165.7849185979</c:v>
                      </c:pt>
                      <c:pt idx="11">
                        <c:v>5055784.4374772953</c:v>
                      </c:pt>
                      <c:pt idx="12">
                        <c:v>5217569.5394765697</c:v>
                      </c:pt>
                      <c:pt idx="13">
                        <c:v>5327138.4998055771</c:v>
                      </c:pt>
                      <c:pt idx="14">
                        <c:v>5407045.5773026599</c:v>
                      </c:pt>
                      <c:pt idx="15">
                        <c:v>5493558.306539502</c:v>
                      </c:pt>
                      <c:pt idx="16">
                        <c:v>5499051.8648460414</c:v>
                      </c:pt>
                      <c:pt idx="17">
                        <c:v>5570539.5390890399</c:v>
                      </c:pt>
                      <c:pt idx="18">
                        <c:v>5687520.8694099095</c:v>
                      </c:pt>
                      <c:pt idx="19">
                        <c:v>5824021.370275748</c:v>
                      </c:pt>
                      <c:pt idx="20">
                        <c:v>5928853.754940711</c:v>
                      </c:pt>
                      <c:pt idx="21">
                        <c:v>6000000</c:v>
                      </c:pt>
                      <c:pt idx="22">
                        <c:v>6000000</c:v>
                      </c:pt>
                      <c:pt idx="23">
                        <c:v>6500000</c:v>
                      </c:pt>
                      <c:pt idx="24">
                        <c:v>6500000</c:v>
                      </c:pt>
                      <c:pt idx="25">
                        <c:v>6500000</c:v>
                      </c:pt>
                      <c:pt idx="26">
                        <c:v>6500000</c:v>
                      </c:pt>
                      <c:pt idx="27">
                        <c:v>6500000</c:v>
                      </c:pt>
                      <c:pt idx="28">
                        <c:v>6500000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F64E-4C8A-88B7-D38200864B5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PRV'!$M$16</c15:sqref>
                        </c15:formulaRef>
                      </c:ext>
                    </c:extLst>
                    <c:strCache>
                      <c:ptCount val="1"/>
                      <c:pt idx="0">
                        <c:v> 1% of PRV 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PRV'!$M$8:$AP$8</c15:sqref>
                        </c15:formulaRef>
                      </c:ext>
                    </c:extLst>
                    <c:strCache>
                      <c:ptCount val="29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PRV'!$M$16:$AP$16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9"/>
                      <c:pt idx="0">
                        <c:v>7734306.0825516246</c:v>
                      </c:pt>
                      <c:pt idx="1">
                        <c:v>7997272.4893583804</c:v>
                      </c:pt>
                      <c:pt idx="2">
                        <c:v>8221196.1190604148</c:v>
                      </c:pt>
                      <c:pt idx="3">
                        <c:v>8352735.256965382</c:v>
                      </c:pt>
                      <c:pt idx="4">
                        <c:v>8544848.1678755861</c:v>
                      </c:pt>
                      <c:pt idx="5">
                        <c:v>8775559.0684082266</c:v>
                      </c:pt>
                      <c:pt idx="6">
                        <c:v>9073928.0767341051</c:v>
                      </c:pt>
                      <c:pt idx="7">
                        <c:v>9364293.7751895972</c:v>
                      </c:pt>
                      <c:pt idx="8">
                        <c:v>9626494.000894906</c:v>
                      </c:pt>
                      <c:pt idx="9">
                        <c:v>9992300.7729289122</c:v>
                      </c:pt>
                      <c:pt idx="10">
                        <c:v>9952331.5698371958</c:v>
                      </c:pt>
                      <c:pt idx="11">
                        <c:v>10111568.874954591</c:v>
                      </c:pt>
                      <c:pt idx="12">
                        <c:v>10435139.078953139</c:v>
                      </c:pt>
                      <c:pt idx="13">
                        <c:v>10654276.999611154</c:v>
                      </c:pt>
                      <c:pt idx="14">
                        <c:v>10814091.15460532</c:v>
                      </c:pt>
                      <c:pt idx="15">
                        <c:v>10987116.613079004</c:v>
                      </c:pt>
                      <c:pt idx="16">
                        <c:v>10998103.729692083</c:v>
                      </c:pt>
                      <c:pt idx="17">
                        <c:v>11141079.07817808</c:v>
                      </c:pt>
                      <c:pt idx="18">
                        <c:v>11375041.738819819</c:v>
                      </c:pt>
                      <c:pt idx="19">
                        <c:v>11648042.740551496</c:v>
                      </c:pt>
                      <c:pt idx="20">
                        <c:v>11857707.509881422</c:v>
                      </c:pt>
                      <c:pt idx="21">
                        <c:v>12000000</c:v>
                      </c:pt>
                      <c:pt idx="22">
                        <c:v>12000000</c:v>
                      </c:pt>
                      <c:pt idx="23">
                        <c:v>13000000</c:v>
                      </c:pt>
                      <c:pt idx="24">
                        <c:v>13000000</c:v>
                      </c:pt>
                      <c:pt idx="25">
                        <c:v>13000000</c:v>
                      </c:pt>
                      <c:pt idx="26">
                        <c:v>13000000</c:v>
                      </c:pt>
                      <c:pt idx="27">
                        <c:v>13000000</c:v>
                      </c:pt>
                      <c:pt idx="28">
                        <c:v>13000000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64E-4C8A-88B7-D38200864B5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PRV'!$M$23</c15:sqref>
                        </c15:formulaRef>
                      </c:ext>
                    </c:extLst>
                    <c:strCache>
                      <c:ptCount val="1"/>
                      <c:pt idx="0">
                        <c:v> Cumulative Def. Maint (M&amp;R only) 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PRV'!$M$8:$AP$8</c15:sqref>
                        </c15:formulaRef>
                      </c:ext>
                    </c:extLst>
                    <c:strCache>
                      <c:ptCount val="29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'[Actual facility investment spend FY00-24 and sustainment modeling.xlsx]Version with adj PRV'!$N$23:$AS$23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31"/>
                      <c:pt idx="0">
                        <c:v>250778737.14382002</c:v>
                      </c:pt>
                      <c:pt idx="1">
                        <c:v>263237949.69194084</c:v>
                      </c:pt>
                      <c:pt idx="2">
                        <c:v>278157348.30587161</c:v>
                      </c:pt>
                      <c:pt idx="3">
                        <c:v>288538296.7441228</c:v>
                      </c:pt>
                      <c:pt idx="4">
                        <c:v>304235788.28093928</c:v>
                      </c:pt>
                      <c:pt idx="5">
                        <c:v>318902460.91440749</c:v>
                      </c:pt>
                      <c:pt idx="6">
                        <c:v>332314677.46478671</c:v>
                      </c:pt>
                      <c:pt idx="7">
                        <c:v>346026363.4865765</c:v>
                      </c:pt>
                      <c:pt idx="8">
                        <c:v>359237517.97743434</c:v>
                      </c:pt>
                      <c:pt idx="9">
                        <c:v>375172995.88210875</c:v>
                      </c:pt>
                      <c:pt idx="10">
                        <c:v>391410109.71201795</c:v>
                      </c:pt>
                      <c:pt idx="11">
                        <c:v>406133982.34992421</c:v>
                      </c:pt>
                      <c:pt idx="12">
                        <c:v>416951712.74914652</c:v>
                      </c:pt>
                      <c:pt idx="13">
                        <c:v>431063165.26835716</c:v>
                      </c:pt>
                      <c:pt idx="14">
                        <c:v>445945132.81451517</c:v>
                      </c:pt>
                      <c:pt idx="15">
                        <c:v>462526055.51389933</c:v>
                      </c:pt>
                      <c:pt idx="16">
                        <c:v>480756502.04025549</c:v>
                      </c:pt>
                      <c:pt idx="17">
                        <c:v>498791463.5178951</c:v>
                      </c:pt>
                      <c:pt idx="18">
                        <c:v>516866534.10899812</c:v>
                      </c:pt>
                      <c:pt idx="19">
                        <c:v>536294921.09876096</c:v>
                      </c:pt>
                      <c:pt idx="20">
                        <c:v>555408009.09876096</c:v>
                      </c:pt>
                      <c:pt idx="21">
                        <c:v>572317598.17876101</c:v>
                      </c:pt>
                      <c:pt idx="22">
                        <c:v>588357580.688761</c:v>
                      </c:pt>
                      <c:pt idx="23">
                        <c:v>595816249.40876102</c:v>
                      </c:pt>
                      <c:pt idx="24">
                        <c:v>592206818.15876102</c:v>
                      </c:pt>
                      <c:pt idx="25">
                        <c:v>596597386.90876102</c:v>
                      </c:pt>
                      <c:pt idx="26">
                        <c:v>601987955.65876102</c:v>
                      </c:pt>
                      <c:pt idx="27">
                        <c:v>607378524.40876102</c:v>
                      </c:pt>
                      <c:pt idx="28">
                        <c:v>612769093.15876102</c:v>
                      </c:pt>
                      <c:pt idx="29">
                        <c:v>618159661.90876102</c:v>
                      </c:pt>
                      <c:pt idx="30">
                        <c:v>623550230.65876102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64E-4C8A-88B7-D38200864B5C}"/>
                  </c:ext>
                </c:extLst>
              </c15:ser>
            </c15:filteredLineSeries>
          </c:ext>
        </c:extLst>
      </c:lineChart>
      <c:catAx>
        <c:axId val="296503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503664"/>
        <c:crosses val="autoZero"/>
        <c:auto val="1"/>
        <c:lblAlgn val="ctr"/>
        <c:lblOffset val="100"/>
        <c:noMultiLvlLbl val="0"/>
      </c:catAx>
      <c:valAx>
        <c:axId val="296503664"/>
        <c:scaling>
          <c:orientation val="minMax"/>
          <c:max val="3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50327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Revenue All Capital Investments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'Version with adj PRV'!$M$9</c:f>
              <c:strCache>
                <c:ptCount val="1"/>
                <c:pt idx="0">
                  <c:v> NIU Maintenance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'Version with adj PRV'!$N$8:$AT$8</c:f>
              <c:strCache>
                <c:ptCount val="33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  <c:pt idx="29">
                  <c:v> FY29 </c:v>
                </c:pt>
                <c:pt idx="30">
                  <c:v> FY30 </c:v>
                </c:pt>
                <c:pt idx="31">
                  <c:v> FY31 </c:v>
                </c:pt>
                <c:pt idx="32">
                  <c:v> FY32 </c:v>
                </c:pt>
              </c:strCache>
            </c:strRef>
          </c:cat>
          <c:val>
            <c:numRef>
              <c:f>'Version with adj PRV'!$N$9:$AT$9</c:f>
              <c:numCache>
                <c:formatCode>_(* #,##0_);_(* \(#,##0\);_(* "-"??_);_(@_)</c:formatCode>
                <c:ptCount val="33"/>
                <c:pt idx="0">
                  <c:v>2551953.48</c:v>
                </c:pt>
                <c:pt idx="1">
                  <c:v>1913164.2</c:v>
                </c:pt>
                <c:pt idx="2">
                  <c:v>2408835.46</c:v>
                </c:pt>
                <c:pt idx="3">
                  <c:v>1472518.77</c:v>
                </c:pt>
                <c:pt idx="4">
                  <c:v>2250294.7200000002</c:v>
                </c:pt>
                <c:pt idx="5">
                  <c:v>1771005.3499999999</c:v>
                </c:pt>
                <c:pt idx="6">
                  <c:v>2708647.3099999996</c:v>
                </c:pt>
                <c:pt idx="7">
                  <c:v>3075206.74</c:v>
                </c:pt>
                <c:pt idx="8">
                  <c:v>3061454.56</c:v>
                </c:pt>
                <c:pt idx="9">
                  <c:v>2595939.4500000002</c:v>
                </c:pt>
                <c:pt idx="10">
                  <c:v>2448955.9099999997</c:v>
                </c:pt>
                <c:pt idx="11">
                  <c:v>2917669.92</c:v>
                </c:pt>
                <c:pt idx="12">
                  <c:v>4092715.6900000004</c:v>
                </c:pt>
                <c:pt idx="13">
                  <c:v>4016085.81</c:v>
                </c:pt>
                <c:pt idx="14">
                  <c:v>3792623.54</c:v>
                </c:pt>
                <c:pt idx="15">
                  <c:v>4473162.7699999986</c:v>
                </c:pt>
                <c:pt idx="16">
                  <c:v>4393013.6000000006</c:v>
                </c:pt>
                <c:pt idx="17">
                  <c:v>3107059.9699999997</c:v>
                </c:pt>
                <c:pt idx="18">
                  <c:v>4065891</c:v>
                </c:pt>
                <c:pt idx="19">
                  <c:v>3714989.89</c:v>
                </c:pt>
                <c:pt idx="20">
                  <c:v>2996492.03</c:v>
                </c:pt>
                <c:pt idx="21">
                  <c:v>3261884</c:v>
                </c:pt>
                <c:pt idx="22">
                  <c:v>3186674.8600000003</c:v>
                </c:pt>
                <c:pt idx="23">
                  <c:v>3492964.9099999992</c:v>
                </c:pt>
                <c:pt idx="24">
                  <c:v>3934187.93</c:v>
                </c:pt>
                <c:pt idx="25">
                  <c:v>3934187.93</c:v>
                </c:pt>
                <c:pt idx="26">
                  <c:v>3934187.93</c:v>
                </c:pt>
                <c:pt idx="27">
                  <c:v>3934187.93</c:v>
                </c:pt>
                <c:pt idx="28">
                  <c:v>3934187.93</c:v>
                </c:pt>
                <c:pt idx="29">
                  <c:v>3934187.93</c:v>
                </c:pt>
                <c:pt idx="30">
                  <c:v>3934187.93</c:v>
                </c:pt>
                <c:pt idx="31">
                  <c:v>3934187.93</c:v>
                </c:pt>
                <c:pt idx="32">
                  <c:v>3934187.93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7-43E1-B000-3B0E99D943BF}"/>
            </c:ext>
          </c:extLst>
        </c:ser>
        <c:ser>
          <c:idx val="1"/>
          <c:order val="1"/>
          <c:tx>
            <c:strRef>
              <c:f>'Version with adj PRV'!$M$10</c:f>
              <c:strCache>
                <c:ptCount val="1"/>
                <c:pt idx="0">
                  <c:v> NIU Major Repairs </c:v>
                </c:pt>
              </c:strCache>
            </c:strRef>
          </c:tx>
          <c:spPr>
            <a:pattFill prst="pct80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'Version with adj PRV'!$N$8:$AT$8</c:f>
              <c:strCache>
                <c:ptCount val="33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  <c:pt idx="29">
                  <c:v> FY29 </c:v>
                </c:pt>
                <c:pt idx="30">
                  <c:v> FY30 </c:v>
                </c:pt>
                <c:pt idx="31">
                  <c:v> FY31 </c:v>
                </c:pt>
                <c:pt idx="32">
                  <c:v> FY32 </c:v>
                </c:pt>
              </c:strCache>
            </c:strRef>
          </c:cat>
          <c:val>
            <c:numRef>
              <c:f>'Version with adj PRV'!$N$10:$AT$10</c:f>
              <c:numCache>
                <c:formatCode>_(* #,##0_);_(* \(#,##0\);_(* "-"??_);_(@_)</c:formatCode>
                <c:ptCount val="33"/>
                <c:pt idx="0">
                  <c:v>650672.38</c:v>
                </c:pt>
                <c:pt idx="1">
                  <c:v>568629.93999999994</c:v>
                </c:pt>
                <c:pt idx="2">
                  <c:v>0</c:v>
                </c:pt>
                <c:pt idx="3">
                  <c:v>0</c:v>
                </c:pt>
                <c:pt idx="4">
                  <c:v>4140757.9275000002</c:v>
                </c:pt>
                <c:pt idx="5">
                  <c:v>0</c:v>
                </c:pt>
                <c:pt idx="6">
                  <c:v>0</c:v>
                </c:pt>
                <c:pt idx="7">
                  <c:v>1891200</c:v>
                </c:pt>
                <c:pt idx="8">
                  <c:v>2375452.5</c:v>
                </c:pt>
                <c:pt idx="9">
                  <c:v>4177507.6049999995</c:v>
                </c:pt>
                <c:pt idx="10">
                  <c:v>1456278.2550000001</c:v>
                </c:pt>
                <c:pt idx="11">
                  <c:v>1068354</c:v>
                </c:pt>
                <c:pt idx="12">
                  <c:v>1959656.83</c:v>
                </c:pt>
                <c:pt idx="13">
                  <c:v>5690981.4500000002</c:v>
                </c:pt>
                <c:pt idx="14">
                  <c:v>1650269.61</c:v>
                </c:pt>
                <c:pt idx="15">
                  <c:v>2036233.85</c:v>
                </c:pt>
                <c:pt idx="16">
                  <c:v>1022271.1599999999</c:v>
                </c:pt>
                <c:pt idx="17">
                  <c:v>944651.65999999992</c:v>
                </c:pt>
                <c:pt idx="18">
                  <c:v>649231</c:v>
                </c:pt>
                <c:pt idx="19">
                  <c:v>1143086</c:v>
                </c:pt>
                <c:pt idx="20">
                  <c:v>1189223</c:v>
                </c:pt>
                <c:pt idx="21">
                  <c:v>1424071</c:v>
                </c:pt>
                <c:pt idx="22">
                  <c:v>3123761.49</c:v>
                </c:pt>
                <c:pt idx="23">
                  <c:v>2899714.01</c:v>
                </c:pt>
                <c:pt idx="24">
                  <c:v>3675243.3200000003</c:v>
                </c:pt>
                <c:pt idx="25">
                  <c:v>3675243.3200000003</c:v>
                </c:pt>
                <c:pt idx="26">
                  <c:v>3675243.3200000003</c:v>
                </c:pt>
                <c:pt idx="27">
                  <c:v>3675243.3200000003</c:v>
                </c:pt>
                <c:pt idx="28">
                  <c:v>3675243.3200000003</c:v>
                </c:pt>
                <c:pt idx="29">
                  <c:v>3675243.3200000003</c:v>
                </c:pt>
                <c:pt idx="30">
                  <c:v>3675243.3200000003</c:v>
                </c:pt>
                <c:pt idx="31">
                  <c:v>3675243.3200000003</c:v>
                </c:pt>
                <c:pt idx="32">
                  <c:v>3675243.3200000003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7-43E1-B000-3B0E99D943BF}"/>
            </c:ext>
          </c:extLst>
        </c:ser>
        <c:ser>
          <c:idx val="2"/>
          <c:order val="2"/>
          <c:tx>
            <c:strRef>
              <c:f>'Version with adj PRV'!$M$11</c:f>
              <c:strCache>
                <c:ptCount val="1"/>
                <c:pt idx="0">
                  <c:v> NIU Mission Enhancement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'Version with adj PRV'!$N$8:$AT$8</c:f>
              <c:strCache>
                <c:ptCount val="33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  <c:pt idx="29">
                  <c:v> FY29 </c:v>
                </c:pt>
                <c:pt idx="30">
                  <c:v> FY30 </c:v>
                </c:pt>
                <c:pt idx="31">
                  <c:v> FY31 </c:v>
                </c:pt>
                <c:pt idx="32">
                  <c:v> FY32 </c:v>
                </c:pt>
              </c:strCache>
            </c:strRef>
          </c:cat>
          <c:val>
            <c:numRef>
              <c:f>'Version with adj PRV'!$N$11:$AT$11</c:f>
              <c:numCache>
                <c:formatCode>_(* #,##0_);_(* \(#,##0\);_(* "-"??_);_(@_)</c:formatCode>
                <c:ptCount val="33"/>
                <c:pt idx="0">
                  <c:v>649336.1</c:v>
                </c:pt>
                <c:pt idx="1">
                  <c:v>568629.93999999994</c:v>
                </c:pt>
                <c:pt idx="2">
                  <c:v>2438879.7400000007</c:v>
                </c:pt>
                <c:pt idx="3">
                  <c:v>1538221.88</c:v>
                </c:pt>
                <c:pt idx="4">
                  <c:v>2402993.1025</c:v>
                </c:pt>
                <c:pt idx="5">
                  <c:v>1074102.22</c:v>
                </c:pt>
                <c:pt idx="6">
                  <c:v>1766335.6099999999</c:v>
                </c:pt>
                <c:pt idx="7">
                  <c:v>2700451.99</c:v>
                </c:pt>
                <c:pt idx="8">
                  <c:v>4156181.7199999997</c:v>
                </c:pt>
                <c:pt idx="9">
                  <c:v>5838575.3250000002</c:v>
                </c:pt>
                <c:pt idx="10">
                  <c:v>1601234.7049999998</c:v>
                </c:pt>
                <c:pt idx="11">
                  <c:v>970306.52</c:v>
                </c:pt>
                <c:pt idx="12">
                  <c:v>1261116.56</c:v>
                </c:pt>
                <c:pt idx="13">
                  <c:v>3459280.12</c:v>
                </c:pt>
                <c:pt idx="14">
                  <c:v>2319383.71</c:v>
                </c:pt>
                <c:pt idx="15">
                  <c:v>2475797.42</c:v>
                </c:pt>
                <c:pt idx="16">
                  <c:v>487623.06000000006</c:v>
                </c:pt>
                <c:pt idx="17">
                  <c:v>381593.74</c:v>
                </c:pt>
                <c:pt idx="18">
                  <c:v>348941</c:v>
                </c:pt>
                <c:pt idx="19">
                  <c:v>525301</c:v>
                </c:pt>
                <c:pt idx="20">
                  <c:v>940516</c:v>
                </c:pt>
                <c:pt idx="21">
                  <c:v>423700</c:v>
                </c:pt>
                <c:pt idx="22">
                  <c:v>1120699.33</c:v>
                </c:pt>
                <c:pt idx="23">
                  <c:v>1639586.32</c:v>
                </c:pt>
                <c:pt idx="24">
                  <c:v>1359322.01</c:v>
                </c:pt>
                <c:pt idx="25">
                  <c:v>400000</c:v>
                </c:pt>
                <c:pt idx="26">
                  <c:v>450000</c:v>
                </c:pt>
                <c:pt idx="27">
                  <c:v>500000</c:v>
                </c:pt>
                <c:pt idx="28">
                  <c:v>550000</c:v>
                </c:pt>
                <c:pt idx="29">
                  <c:v>600000</c:v>
                </c:pt>
                <c:pt idx="30">
                  <c:v>650000</c:v>
                </c:pt>
                <c:pt idx="31">
                  <c:v>700000</c:v>
                </c:pt>
                <c:pt idx="32">
                  <c:v>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7-43E1-B000-3B0E99D943BF}"/>
            </c:ext>
          </c:extLst>
        </c:ser>
        <c:ser>
          <c:idx val="3"/>
          <c:order val="3"/>
          <c:tx>
            <c:strRef>
              <c:f>'Version with adj PRV'!$M$12</c:f>
              <c:strCache>
                <c:ptCount val="1"/>
                <c:pt idx="0">
                  <c:v> State Major Repairs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'Version with adj PRV'!$N$8:$AT$8</c:f>
              <c:strCache>
                <c:ptCount val="33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  <c:pt idx="29">
                  <c:v> FY29 </c:v>
                </c:pt>
                <c:pt idx="30">
                  <c:v> FY30 </c:v>
                </c:pt>
                <c:pt idx="31">
                  <c:v> FY31 </c:v>
                </c:pt>
                <c:pt idx="32">
                  <c:v> FY32 </c:v>
                </c:pt>
              </c:strCache>
            </c:strRef>
          </c:cat>
          <c:val>
            <c:numRef>
              <c:f>'Version with adj PRV'!$N$12:$AT$12</c:f>
              <c:numCache>
                <c:formatCode>_(* #,##0_);_(* \(#,##0\);_(* "-"??_);_(@_)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1574344.23</c:v>
                </c:pt>
                <c:pt idx="3">
                  <c:v>313553.13</c:v>
                </c:pt>
                <c:pt idx="4">
                  <c:v>317695.25</c:v>
                </c:pt>
                <c:pt idx="5">
                  <c:v>82621.25</c:v>
                </c:pt>
                <c:pt idx="6">
                  <c:v>772536.21</c:v>
                </c:pt>
                <c:pt idx="7">
                  <c:v>349964.26</c:v>
                </c:pt>
                <c:pt idx="8">
                  <c:v>104394.92</c:v>
                </c:pt>
                <c:pt idx="9">
                  <c:v>0</c:v>
                </c:pt>
                <c:pt idx="10">
                  <c:v>63951.07</c:v>
                </c:pt>
                <c:pt idx="11">
                  <c:v>0</c:v>
                </c:pt>
                <c:pt idx="12">
                  <c:v>94033</c:v>
                </c:pt>
                <c:pt idx="13">
                  <c:v>783756.34</c:v>
                </c:pt>
                <c:pt idx="14">
                  <c:v>2073836.64</c:v>
                </c:pt>
                <c:pt idx="15">
                  <c:v>582869.06000000006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362939</c:v>
                </c:pt>
                <c:pt idx="20">
                  <c:v>101313</c:v>
                </c:pt>
                <c:pt idx="21">
                  <c:v>200957</c:v>
                </c:pt>
                <c:pt idx="22">
                  <c:v>779974.57</c:v>
                </c:pt>
                <c:pt idx="23">
                  <c:v>3567338.5700000003</c:v>
                </c:pt>
                <c:pt idx="24">
                  <c:v>10931900.029999999</c:v>
                </c:pt>
                <c:pt idx="25">
                  <c:v>22000000</c:v>
                </c:pt>
                <c:pt idx="26">
                  <c:v>14000000</c:v>
                </c:pt>
                <c:pt idx="27">
                  <c:v>13000000</c:v>
                </c:pt>
                <c:pt idx="28">
                  <c:v>13000000</c:v>
                </c:pt>
                <c:pt idx="29">
                  <c:v>13000000</c:v>
                </c:pt>
                <c:pt idx="30">
                  <c:v>13000000</c:v>
                </c:pt>
                <c:pt idx="31">
                  <c:v>13000000</c:v>
                </c:pt>
                <c:pt idx="32">
                  <c:v>13000000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77-43E1-B000-3B0E99D943BF}"/>
            </c:ext>
          </c:extLst>
        </c:ser>
        <c:ser>
          <c:idx val="4"/>
          <c:order val="4"/>
          <c:tx>
            <c:strRef>
              <c:f>'Version with adj PRV'!$M$13</c:f>
              <c:strCache>
                <c:ptCount val="1"/>
                <c:pt idx="0">
                  <c:v> State Capital Project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'Version with adj PRV'!$N$8:$AT$8</c:f>
              <c:strCache>
                <c:ptCount val="33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  <c:pt idx="29">
                  <c:v> FY29 </c:v>
                </c:pt>
                <c:pt idx="30">
                  <c:v> FY30 </c:v>
                </c:pt>
                <c:pt idx="31">
                  <c:v> FY31 </c:v>
                </c:pt>
                <c:pt idx="32">
                  <c:v> FY32 </c:v>
                </c:pt>
              </c:strCache>
            </c:strRef>
          </c:cat>
          <c:val>
            <c:numRef>
              <c:f>'Version with adj PRV'!$N$13:$AT$13</c:f>
              <c:numCache>
                <c:formatCode>General</c:formatCode>
                <c:ptCount val="33"/>
                <c:pt idx="2" formatCode="_(* #,##0_);_(* \(#,##0\);_(* &quot;-&quot;??_);_(@_)">
                  <c:v>11895251.4</c:v>
                </c:pt>
                <c:pt idx="3" formatCode="_(* #,##0_);_(* \(#,##0\);_(* &quot;-&quot;??_);_(@_)">
                  <c:v>9018791.5200000014</c:v>
                </c:pt>
                <c:pt idx="4" formatCode="_(* #,##0_);_(* \(#,##0\);_(* &quot;-&quot;??_);_(@_)">
                  <c:v>1017852.77</c:v>
                </c:pt>
                <c:pt idx="5" formatCode="_(* #,##0_);_(* \(#,##0\);_(* &quot;-&quot;??_);_(@_)">
                  <c:v>2466999.52</c:v>
                </c:pt>
                <c:pt idx="6" formatCode="_(* #,##0_);_(* \(#,##0\);_(* &quot;-&quot;??_);_(@_)">
                  <c:v>2724686.6700000004</c:v>
                </c:pt>
                <c:pt idx="7" formatCode="_(* #,##0_);_(* \(#,##0\);_(* &quot;-&quot;??_);_(@_)">
                  <c:v>984000.27999999991</c:v>
                </c:pt>
                <c:pt idx="8" formatCode="_(* #,##0_);_(* \(#,##0\);_(* &quot;-&quot;??_);_(@_)">
                  <c:v>43245.79</c:v>
                </c:pt>
                <c:pt idx="9" formatCode="_(* #,##0_);_(* \(#,##0\);_(* &quot;-&quot;??_);_(@_)">
                  <c:v>65572.69</c:v>
                </c:pt>
                <c:pt idx="10" formatCode="_(* #,##0_);_(* \(#,##0\);_(* &quot;-&quot;??_);_(@_)">
                  <c:v>1717906.3399999999</c:v>
                </c:pt>
                <c:pt idx="11" formatCode="_(* #,##0_);_(* \(#,##0\);_(* &quot;-&quot;??_);_(@_)">
                  <c:v>868063.60000000009</c:v>
                </c:pt>
                <c:pt idx="12" formatCode="_(* #,##0_);_(* \(#,##0\);_(* &quot;-&quot;??_);_(@_)">
                  <c:v>4028643.48</c:v>
                </c:pt>
                <c:pt idx="13" formatCode="_(* #,##0_);_(* \(#,##0\);_(* &quot;-&quot;??_);_(@_)">
                  <c:v>570749.69999999995</c:v>
                </c:pt>
                <c:pt idx="14" formatCode="_(* #,##0_);_(* \(#,##0\);_(* &quot;-&quot;??_);_(@_)">
                  <c:v>485320.05</c:v>
                </c:pt>
                <c:pt idx="15" formatCode="_(* #,##0_);_(* \(#,##0\);_(* &quot;-&quot;??_);_(@_)">
                  <c:v>10089693.889999999</c:v>
                </c:pt>
                <c:pt idx="16" formatCode="_(* #,##0_);_(* \(#,##0\);_(* &quot;-&quot;??_);_(@_)">
                  <c:v>0</c:v>
                </c:pt>
                <c:pt idx="17" formatCode="_(* #,##0_);_(* \(#,##0\);_(* &quot;-&quot;??_);_(@_)">
                  <c:v>5805324.8600000003</c:v>
                </c:pt>
                <c:pt idx="18" formatCode="_(* #,##0_);_(* \(#,##0\);_(* &quot;-&quot;??_);_(@_)">
                  <c:v>7797191</c:v>
                </c:pt>
                <c:pt idx="19" formatCode="_(* #,##0_);_(* \(#,##0\);_(* &quot;-&quot;??_);_(@_)">
                  <c:v>2264686.9500000002</c:v>
                </c:pt>
                <c:pt idx="20" formatCode="_(* #,##0_);_(* \(#,##0\);_(* &quot;-&quot;??_);_(@_)">
                  <c:v>703803</c:v>
                </c:pt>
                <c:pt idx="21" formatCode="_(* #,##0_);_(* \(#,##0\);_(* &quot;-&quot;??_);_(@_)">
                  <c:v>142336</c:v>
                </c:pt>
                <c:pt idx="22" formatCode="_(* #,##0_);_(* \(#,##0\);_(* &quot;-&quot;??_);_(@_)">
                  <c:v>0</c:v>
                </c:pt>
                <c:pt idx="23" formatCode="_(* #,##0_);_(* \(#,##0\);_(* &quot;-&quot;??_);_(@_)">
                  <c:v>603940</c:v>
                </c:pt>
                <c:pt idx="24" formatCode="_(* #,##0_);_(* \(#,##0\);_(* &quot;-&quot;??_);_(@_)">
                  <c:v>409651</c:v>
                </c:pt>
                <c:pt idx="25" formatCode="_(* #,##0_);_(* \(#,##0\);_(* &quot;-&quot;??_);_(@_)">
                  <c:v>2000000</c:v>
                </c:pt>
                <c:pt idx="26" formatCode="_(* #,##0_);_(* \(#,##0\);_(* &quot;-&quot;??_);_(@_)">
                  <c:v>30000000</c:v>
                </c:pt>
                <c:pt idx="27" formatCode="_(* #,##0_);_(* \(#,##0\);_(* &quot;-&quot;??_);_(@_)">
                  <c:v>50000000</c:v>
                </c:pt>
                <c:pt idx="28" formatCode="_(* #,##0_);_(* \(#,##0\);_(* &quot;-&quot;??_);_(@_)">
                  <c:v>20000000</c:v>
                </c:pt>
                <c:pt idx="29" formatCode="_(* #,##0_);_(* \(#,##0\);_(* &quot;-&quot;??_);_(@_)">
                  <c:v>10000000</c:v>
                </c:pt>
                <c:pt idx="30" formatCode="_(* #,##0_);_(* \(#,##0\);_(* &quot;-&quot;??_);_(@_)">
                  <c:v>10000000</c:v>
                </c:pt>
                <c:pt idx="31" formatCode="_(* #,##0_);_(* \(#,##0\);_(* &quot;-&quot;??_);_(@_)">
                  <c:v>10000000</c:v>
                </c:pt>
                <c:pt idx="32" formatCode="_(* #,##0_);_(* \(#,##0\);_(* &quot;-&quot;??_);_(@_)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77-43E1-B000-3B0E99D943BF}"/>
            </c:ext>
          </c:extLst>
        </c:ser>
        <c:ser>
          <c:idx val="13"/>
          <c:order val="13"/>
          <c:tx>
            <c:strRef>
              <c:f>'Version with adj PRV'!$M$14</c:f>
              <c:strCache>
                <c:ptCount val="1"/>
                <c:pt idx="0">
                  <c:v> Major Donation Construction </c:v>
                </c:pt>
              </c:strCache>
            </c:strRef>
          </c:tx>
          <c:spPr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val>
            <c:numRef>
              <c:f>'Version with adj PRV'!$N$14:$AL$14</c:f>
              <c:numCache>
                <c:formatCode>_(* #,##0_);_(* \(#,##0\);_(* "-"??_);_(@_)</c:formatCode>
                <c:ptCount val="25"/>
                <c:pt idx="1">
                  <c:v>15000000</c:v>
                </c:pt>
                <c:pt idx="2">
                  <c:v>10000000</c:v>
                </c:pt>
                <c:pt idx="5">
                  <c:v>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77-43E1-B000-3B0E99D94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08448"/>
        <c:axId val="208256872"/>
      </c:areaChart>
      <c:lineChart>
        <c:grouping val="standard"/>
        <c:varyColors val="0"/>
        <c:ser>
          <c:idx val="7"/>
          <c:order val="7"/>
          <c:tx>
            <c:strRef>
              <c:f>'Version with adj PRV'!$M$17</c:f>
              <c:strCache>
                <c:ptCount val="1"/>
                <c:pt idx="0">
                  <c:v> Maint &amp; Repair Target (2% of PRV)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'Version with adj PRV'!$N$8:$AT$8</c:f>
              <c:strCache>
                <c:ptCount val="33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  <c:pt idx="29">
                  <c:v> FY29 </c:v>
                </c:pt>
                <c:pt idx="30">
                  <c:v> FY30 </c:v>
                </c:pt>
                <c:pt idx="31">
                  <c:v> FY31 </c:v>
                </c:pt>
                <c:pt idx="32">
                  <c:v> FY32 </c:v>
                </c:pt>
              </c:strCache>
            </c:strRef>
          </c:cat>
          <c:val>
            <c:numRef>
              <c:f>'Version with adj PRV'!$N$17:$AT$17</c:f>
              <c:numCache>
                <c:formatCode>_(* #,##0_);_(* \(#,##0\);_(* "-"??_);_(@_)</c:formatCode>
                <c:ptCount val="33"/>
                <c:pt idx="0">
                  <c:v>15468612.165103249</c:v>
                </c:pt>
                <c:pt idx="1">
                  <c:v>15994544.978716761</c:v>
                </c:pt>
                <c:pt idx="2">
                  <c:v>16442392.23812083</c:v>
                </c:pt>
                <c:pt idx="3">
                  <c:v>16705470.513930764</c:v>
                </c:pt>
                <c:pt idx="4">
                  <c:v>17089696.335751172</c:v>
                </c:pt>
                <c:pt idx="5">
                  <c:v>17551118.136816453</c:v>
                </c:pt>
                <c:pt idx="6">
                  <c:v>18147856.15346821</c:v>
                </c:pt>
                <c:pt idx="7">
                  <c:v>18728587.550379194</c:v>
                </c:pt>
                <c:pt idx="8">
                  <c:v>19252988.001789812</c:v>
                </c:pt>
                <c:pt idx="9">
                  <c:v>19984601.545857824</c:v>
                </c:pt>
                <c:pt idx="10">
                  <c:v>19904663.139674392</c:v>
                </c:pt>
                <c:pt idx="11">
                  <c:v>20223137.749909181</c:v>
                </c:pt>
                <c:pt idx="12">
                  <c:v>20870278.157906279</c:v>
                </c:pt>
                <c:pt idx="13">
                  <c:v>21308553.999222308</c:v>
                </c:pt>
                <c:pt idx="14">
                  <c:v>21628182.309210639</c:v>
                </c:pt>
                <c:pt idx="15">
                  <c:v>21974233.226158008</c:v>
                </c:pt>
                <c:pt idx="16">
                  <c:v>21996207.459384166</c:v>
                </c:pt>
                <c:pt idx="17">
                  <c:v>22282158.15635616</c:v>
                </c:pt>
                <c:pt idx="18">
                  <c:v>22750083.477639638</c:v>
                </c:pt>
                <c:pt idx="19">
                  <c:v>23296085.481102992</c:v>
                </c:pt>
                <c:pt idx="20">
                  <c:v>23715415.019762844</c:v>
                </c:pt>
                <c:pt idx="21">
                  <c:v>24000000</c:v>
                </c:pt>
                <c:pt idx="22">
                  <c:v>24000000</c:v>
                </c:pt>
                <c:pt idx="23">
                  <c:v>26000000</c:v>
                </c:pt>
                <c:pt idx="24">
                  <c:v>26000000</c:v>
                </c:pt>
                <c:pt idx="25">
                  <c:v>26000000</c:v>
                </c:pt>
                <c:pt idx="26">
                  <c:v>26000000</c:v>
                </c:pt>
                <c:pt idx="27">
                  <c:v>26000000</c:v>
                </c:pt>
                <c:pt idx="28">
                  <c:v>26000000</c:v>
                </c:pt>
                <c:pt idx="29">
                  <c:v>26000000</c:v>
                </c:pt>
                <c:pt idx="30">
                  <c:v>26000000</c:v>
                </c:pt>
                <c:pt idx="31">
                  <c:v>26000000</c:v>
                </c:pt>
                <c:pt idx="32">
                  <c:v>26000000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577-43E1-B000-3B0E99D94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08448"/>
        <c:axId val="208256872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'Version with adj PRV'!$M$15</c15:sqref>
                        </c15:formulaRef>
                      </c:ext>
                    </c:extLst>
                    <c:strCache>
                      <c:ptCount val="1"/>
                      <c:pt idx="0">
                        <c:v> Maint. Target (0.5% of PRV) 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'Version with adj PRV'!$N$8:$AT$8</c15:sqref>
                        </c15:formulaRef>
                      </c:ext>
                    </c:extLst>
                    <c:strCache>
                      <c:ptCount val="33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  <c:pt idx="29">
                        <c:v> FY29 </c:v>
                      </c:pt>
                      <c:pt idx="30">
                        <c:v> FY30 </c:v>
                      </c:pt>
                      <c:pt idx="31">
                        <c:v> FY31 </c:v>
                      </c:pt>
                      <c:pt idx="32">
                        <c:v> FY32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'Version with adj PRV'!$N$15:$AR$15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31"/>
                      <c:pt idx="0">
                        <c:v>3867153.0412758123</c:v>
                      </c:pt>
                      <c:pt idx="1">
                        <c:v>3998636.2446791902</c:v>
                      </c:pt>
                      <c:pt idx="2">
                        <c:v>4110598.0595302074</c:v>
                      </c:pt>
                      <c:pt idx="3">
                        <c:v>4176367.628482691</c:v>
                      </c:pt>
                      <c:pt idx="4">
                        <c:v>4272424.083937793</c:v>
                      </c:pt>
                      <c:pt idx="5">
                        <c:v>4387779.5342041133</c:v>
                      </c:pt>
                      <c:pt idx="6">
                        <c:v>4536964.0383670526</c:v>
                      </c:pt>
                      <c:pt idx="7">
                        <c:v>4682146.8875947986</c:v>
                      </c:pt>
                      <c:pt idx="8">
                        <c:v>4813247.000447453</c:v>
                      </c:pt>
                      <c:pt idx="9">
                        <c:v>4996150.3864644561</c:v>
                      </c:pt>
                      <c:pt idx="10">
                        <c:v>4976165.7849185979</c:v>
                      </c:pt>
                      <c:pt idx="11">
                        <c:v>5055784.4374772953</c:v>
                      </c:pt>
                      <c:pt idx="12">
                        <c:v>5217569.5394765697</c:v>
                      </c:pt>
                      <c:pt idx="13">
                        <c:v>5327138.4998055771</c:v>
                      </c:pt>
                      <c:pt idx="14">
                        <c:v>5407045.5773026599</c:v>
                      </c:pt>
                      <c:pt idx="15">
                        <c:v>5493558.306539502</c:v>
                      </c:pt>
                      <c:pt idx="16">
                        <c:v>5499051.8648460414</c:v>
                      </c:pt>
                      <c:pt idx="17">
                        <c:v>5570539.5390890399</c:v>
                      </c:pt>
                      <c:pt idx="18">
                        <c:v>5687520.8694099095</c:v>
                      </c:pt>
                      <c:pt idx="19">
                        <c:v>5824021.370275748</c:v>
                      </c:pt>
                      <c:pt idx="20">
                        <c:v>5928853.754940711</c:v>
                      </c:pt>
                      <c:pt idx="21">
                        <c:v>6000000</c:v>
                      </c:pt>
                      <c:pt idx="22">
                        <c:v>6000000</c:v>
                      </c:pt>
                      <c:pt idx="23">
                        <c:v>6500000</c:v>
                      </c:pt>
                      <c:pt idx="24">
                        <c:v>6500000</c:v>
                      </c:pt>
                      <c:pt idx="25">
                        <c:v>6500000</c:v>
                      </c:pt>
                      <c:pt idx="26">
                        <c:v>6500000</c:v>
                      </c:pt>
                      <c:pt idx="27">
                        <c:v>6500000</c:v>
                      </c:pt>
                      <c:pt idx="28">
                        <c:v>6500000</c:v>
                      </c:pt>
                      <c:pt idx="29">
                        <c:v>6500000</c:v>
                      </c:pt>
                      <c:pt idx="30">
                        <c:v>6500000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8577-43E1-B000-3B0E99D943B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PRV'!$M$16</c15:sqref>
                        </c15:formulaRef>
                      </c:ext>
                    </c:extLst>
                    <c:strCache>
                      <c:ptCount val="1"/>
                      <c:pt idx="0">
                        <c:v> 1% of PRV 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PRV'!$N$8:$AT$8</c15:sqref>
                        </c15:formulaRef>
                      </c:ext>
                    </c:extLst>
                    <c:strCache>
                      <c:ptCount val="33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  <c:pt idx="29">
                        <c:v> FY29 </c:v>
                      </c:pt>
                      <c:pt idx="30">
                        <c:v> FY30 </c:v>
                      </c:pt>
                      <c:pt idx="31">
                        <c:v> FY31 </c:v>
                      </c:pt>
                      <c:pt idx="32">
                        <c:v> FY32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PRV'!$N$16:$AR$16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31"/>
                      <c:pt idx="0">
                        <c:v>7734306.0825516246</c:v>
                      </c:pt>
                      <c:pt idx="1">
                        <c:v>7997272.4893583804</c:v>
                      </c:pt>
                      <c:pt idx="2">
                        <c:v>8221196.1190604148</c:v>
                      </c:pt>
                      <c:pt idx="3">
                        <c:v>8352735.256965382</c:v>
                      </c:pt>
                      <c:pt idx="4">
                        <c:v>8544848.1678755861</c:v>
                      </c:pt>
                      <c:pt idx="5">
                        <c:v>8775559.0684082266</c:v>
                      </c:pt>
                      <c:pt idx="6">
                        <c:v>9073928.0767341051</c:v>
                      </c:pt>
                      <c:pt idx="7">
                        <c:v>9364293.7751895972</c:v>
                      </c:pt>
                      <c:pt idx="8">
                        <c:v>9626494.000894906</c:v>
                      </c:pt>
                      <c:pt idx="9">
                        <c:v>9992300.7729289122</c:v>
                      </c:pt>
                      <c:pt idx="10">
                        <c:v>9952331.5698371958</c:v>
                      </c:pt>
                      <c:pt idx="11">
                        <c:v>10111568.874954591</c:v>
                      </c:pt>
                      <c:pt idx="12">
                        <c:v>10435139.078953139</c:v>
                      </c:pt>
                      <c:pt idx="13">
                        <c:v>10654276.999611154</c:v>
                      </c:pt>
                      <c:pt idx="14">
                        <c:v>10814091.15460532</c:v>
                      </c:pt>
                      <c:pt idx="15">
                        <c:v>10987116.613079004</c:v>
                      </c:pt>
                      <c:pt idx="16">
                        <c:v>10998103.729692083</c:v>
                      </c:pt>
                      <c:pt idx="17">
                        <c:v>11141079.07817808</c:v>
                      </c:pt>
                      <c:pt idx="18">
                        <c:v>11375041.738819819</c:v>
                      </c:pt>
                      <c:pt idx="19">
                        <c:v>11648042.740551496</c:v>
                      </c:pt>
                      <c:pt idx="20">
                        <c:v>11857707.509881422</c:v>
                      </c:pt>
                      <c:pt idx="21">
                        <c:v>12000000</c:v>
                      </c:pt>
                      <c:pt idx="22">
                        <c:v>12000000</c:v>
                      </c:pt>
                      <c:pt idx="23">
                        <c:v>13000000</c:v>
                      </c:pt>
                      <c:pt idx="24">
                        <c:v>13000000</c:v>
                      </c:pt>
                      <c:pt idx="25">
                        <c:v>13000000</c:v>
                      </c:pt>
                      <c:pt idx="26">
                        <c:v>13000000</c:v>
                      </c:pt>
                      <c:pt idx="27">
                        <c:v>13000000</c:v>
                      </c:pt>
                      <c:pt idx="28">
                        <c:v>13000000</c:v>
                      </c:pt>
                      <c:pt idx="29">
                        <c:v>13000000</c:v>
                      </c:pt>
                      <c:pt idx="30">
                        <c:v>13000000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577-43E1-B000-3B0E99D943B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PRV'!$M$18</c15:sqref>
                        </c15:formulaRef>
                      </c:ext>
                    </c:extLst>
                    <c:strCache>
                      <c:ptCount val="1"/>
                      <c:pt idx="0">
                        <c:v> Unfunded from 2% (all investments) 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PRV'!$N$8:$AT$8</c15:sqref>
                        </c15:formulaRef>
                      </c:ext>
                    </c:extLst>
                    <c:strCache>
                      <c:ptCount val="33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  <c:pt idx="29">
                        <c:v> FY29 </c:v>
                      </c:pt>
                      <c:pt idx="30">
                        <c:v> FY30 </c:v>
                      </c:pt>
                      <c:pt idx="31">
                        <c:v> FY31 </c:v>
                      </c:pt>
                      <c:pt idx="32">
                        <c:v> FY32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PRV'!$N$18:$AR$18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31"/>
                      <c:pt idx="0">
                        <c:v>11616650.205103248</c:v>
                      </c:pt>
                      <c:pt idx="1">
                        <c:v>12944120.898716763</c:v>
                      </c:pt>
                      <c:pt idx="2">
                        <c:v>-1874918.5918791704</c:v>
                      </c:pt>
                      <c:pt idx="3">
                        <c:v>4362385.2139307633</c:v>
                      </c:pt>
                      <c:pt idx="4">
                        <c:v>6960102.5657511707</c:v>
                      </c:pt>
                      <c:pt idx="5">
                        <c:v>12156389.796816453</c:v>
                      </c:pt>
                      <c:pt idx="6">
                        <c:v>10175650.353468211</c:v>
                      </c:pt>
                      <c:pt idx="7">
                        <c:v>9727764.2803791948</c:v>
                      </c:pt>
                      <c:pt idx="8">
                        <c:v>9512258.5117898118</c:v>
                      </c:pt>
                      <c:pt idx="9">
                        <c:v>7307006.4758578241</c:v>
                      </c:pt>
                      <c:pt idx="10">
                        <c:v>12616336.85967439</c:v>
                      </c:pt>
                      <c:pt idx="11">
                        <c:v>14398743.709909184</c:v>
                      </c:pt>
                      <c:pt idx="12">
                        <c:v>9434112.5979062766</c:v>
                      </c:pt>
                      <c:pt idx="13">
                        <c:v>6787700.5792223103</c:v>
                      </c:pt>
                      <c:pt idx="14">
                        <c:v>11306748.759210639</c:v>
                      </c:pt>
                      <c:pt idx="15">
                        <c:v>2316476.2361580096</c:v>
                      </c:pt>
                      <c:pt idx="16">
                        <c:v>16093299.639384164</c:v>
                      </c:pt>
                      <c:pt idx="17">
                        <c:v>12043527.926356163</c:v>
                      </c:pt>
                      <c:pt idx="18">
                        <c:v>9888829.4776396379</c:v>
                      </c:pt>
                      <c:pt idx="19">
                        <c:v>15285082.641102992</c:v>
                      </c:pt>
                      <c:pt idx="20">
                        <c:v>17784067.989762843</c:v>
                      </c:pt>
                      <c:pt idx="21">
                        <c:v>18547052</c:v>
                      </c:pt>
                      <c:pt idx="22">
                        <c:v>15788889.749999998</c:v>
                      </c:pt>
                      <c:pt idx="23">
                        <c:v>13796456.189999998</c:v>
                      </c:pt>
                      <c:pt idx="24">
                        <c:v>5689695.709999999</c:v>
                      </c:pt>
                      <c:pt idx="25">
                        <c:v>-6009431.25</c:v>
                      </c:pt>
                      <c:pt idx="26">
                        <c:v>-26059431.25</c:v>
                      </c:pt>
                      <c:pt idx="27">
                        <c:v>-45109431.25</c:v>
                      </c:pt>
                      <c:pt idx="28">
                        <c:v>-15159431.25</c:v>
                      </c:pt>
                      <c:pt idx="29">
                        <c:v>-5209431.25</c:v>
                      </c:pt>
                      <c:pt idx="30">
                        <c:v>-5259431.25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577-43E1-B000-3B0E99D943B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PRV'!$M$19</c15:sqref>
                        </c15:formulaRef>
                      </c:ext>
                    </c:extLst>
                    <c:strCache>
                      <c:ptCount val="1"/>
                      <c:pt idx="0">
                        <c:v> Unfunded 2% w/o ME or Cap 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PRV'!$N$8:$AT$8</c15:sqref>
                        </c15:formulaRef>
                      </c:ext>
                    </c:extLst>
                    <c:strCache>
                      <c:ptCount val="33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  <c:pt idx="29">
                        <c:v> FY29 </c:v>
                      </c:pt>
                      <c:pt idx="30">
                        <c:v> FY30 </c:v>
                      </c:pt>
                      <c:pt idx="31">
                        <c:v> FY31 </c:v>
                      </c:pt>
                      <c:pt idx="32">
                        <c:v> FY32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PRV'!$N$19:$AR$19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31"/>
                      <c:pt idx="0">
                        <c:v>12265986.305103248</c:v>
                      </c:pt>
                      <c:pt idx="1">
                        <c:v>13512750.838716762</c:v>
                      </c:pt>
                      <c:pt idx="2">
                        <c:v>12459212.54812083</c:v>
                      </c:pt>
                      <c:pt idx="3">
                        <c:v>14919398.613930764</c:v>
                      </c:pt>
                      <c:pt idx="4">
                        <c:v>10380948.438251171</c:v>
                      </c:pt>
                      <c:pt idx="5">
                        <c:v>15697491.536816454</c:v>
                      </c:pt>
                      <c:pt idx="6">
                        <c:v>14666672.633468211</c:v>
                      </c:pt>
                      <c:pt idx="7">
                        <c:v>13412216.550379194</c:v>
                      </c:pt>
                      <c:pt idx="8">
                        <c:v>13711686.021789812</c:v>
                      </c:pt>
                      <c:pt idx="9">
                        <c:v>13211154.490857825</c:v>
                      </c:pt>
                      <c:pt idx="10">
                        <c:v>15935477.90467439</c:v>
                      </c:pt>
                      <c:pt idx="11">
                        <c:v>16237113.829909183</c:v>
                      </c:pt>
                      <c:pt idx="12">
                        <c:v>14723872.637906278</c:v>
                      </c:pt>
                      <c:pt idx="13">
                        <c:v>10817730.399222311</c:v>
                      </c:pt>
                      <c:pt idx="14">
                        <c:v>14111452.51921064</c:v>
                      </c:pt>
                      <c:pt idx="15">
                        <c:v>14881967.546158008</c:v>
                      </c:pt>
                      <c:pt idx="16">
                        <c:v>16580922.699384164</c:v>
                      </c:pt>
                      <c:pt idx="17">
                        <c:v>18230446.526356161</c:v>
                      </c:pt>
                      <c:pt idx="18">
                        <c:v>18034961.477639638</c:v>
                      </c:pt>
                      <c:pt idx="19">
                        <c:v>18075070.591102991</c:v>
                      </c:pt>
                      <c:pt idx="20">
                        <c:v>19428386.989762843</c:v>
                      </c:pt>
                      <c:pt idx="21">
                        <c:v>19113088</c:v>
                      </c:pt>
                      <c:pt idx="22">
                        <c:v>16909589.079999998</c:v>
                      </c:pt>
                      <c:pt idx="23">
                        <c:v>16039982.509999998</c:v>
                      </c:pt>
                      <c:pt idx="24">
                        <c:v>7458668.7200000007</c:v>
                      </c:pt>
                      <c:pt idx="25">
                        <c:v>-3609431.25</c:v>
                      </c:pt>
                      <c:pt idx="26">
                        <c:v>4390568.75</c:v>
                      </c:pt>
                      <c:pt idx="27">
                        <c:v>5390568.75</c:v>
                      </c:pt>
                      <c:pt idx="28">
                        <c:v>5390568.75</c:v>
                      </c:pt>
                      <c:pt idx="29">
                        <c:v>5390568.75</c:v>
                      </c:pt>
                      <c:pt idx="30">
                        <c:v>5390568.75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577-43E1-B000-3B0E99D943B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PRV'!$M$20</c15:sqref>
                        </c15:formulaRef>
                      </c:ext>
                    </c:extLst>
                    <c:strCache>
                      <c:ptCount val="1"/>
                      <c:pt idx="0">
                        <c:v> M&amp;R % of PRV 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PRV'!$N$8:$AT$8</c15:sqref>
                        </c15:formulaRef>
                      </c:ext>
                    </c:extLst>
                    <c:strCache>
                      <c:ptCount val="33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  <c:pt idx="29">
                        <c:v> FY29 </c:v>
                      </c:pt>
                      <c:pt idx="30">
                        <c:v> FY30 </c:v>
                      </c:pt>
                      <c:pt idx="31">
                        <c:v> FY31 </c:v>
                      </c:pt>
                      <c:pt idx="32">
                        <c:v> FY32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PRV'!$N$20:$AR$20</c15:sqref>
                        </c15:formulaRef>
                      </c:ext>
                    </c:extLst>
                    <c:numCache>
                      <c:formatCode>0.00%</c:formatCode>
                      <c:ptCount val="31"/>
                      <c:pt idx="0">
                        <c:v>4.1408056854965085E-3</c:v>
                      </c:pt>
                      <c:pt idx="1">
                        <c:v>3.1033007107140772E-3</c:v>
                      </c:pt>
                      <c:pt idx="2">
                        <c:v>4.8450123708461412E-3</c:v>
                      </c:pt>
                      <c:pt idx="3">
                        <c:v>2.1383078058299369E-3</c:v>
                      </c:pt>
                      <c:pt idx="4">
                        <c:v>7.8512195485480763E-3</c:v>
                      </c:pt>
                      <c:pt idx="5">
                        <c:v>2.1122604104768725E-3</c:v>
                      </c:pt>
                      <c:pt idx="6">
                        <c:v>3.8364680550266711E-3</c:v>
                      </c:pt>
                      <c:pt idx="7">
                        <c:v>5.677279170892266E-3</c:v>
                      </c:pt>
                      <c:pt idx="8">
                        <c:v>5.7563033639088813E-3</c:v>
                      </c:pt>
                      <c:pt idx="9">
                        <c:v>6.7786661039573454E-3</c:v>
                      </c:pt>
                      <c:pt idx="10">
                        <c:v>3.988196340875055E-3</c:v>
                      </c:pt>
                      <c:pt idx="11">
                        <c:v>3.9420429898598701E-3</c:v>
                      </c:pt>
                      <c:pt idx="12">
                        <c:v>5.8901040738372342E-3</c:v>
                      </c:pt>
                      <c:pt idx="13">
                        <c:v>9.846584240660235E-3</c:v>
                      </c:pt>
                      <c:pt idx="14">
                        <c:v>6.9508659419787707E-3</c:v>
                      </c:pt>
                      <c:pt idx="15">
                        <c:v>6.4550745475454455E-3</c:v>
                      </c:pt>
                      <c:pt idx="16">
                        <c:v>4.9238349565481091E-3</c:v>
                      </c:pt>
                      <c:pt idx="17">
                        <c:v>3.6367317757721039E-3</c:v>
                      </c:pt>
                      <c:pt idx="18">
                        <c:v>4.1451469878203738E-3</c:v>
                      </c:pt>
                      <c:pt idx="19">
                        <c:v>4.4823108965968677E-3</c:v>
                      </c:pt>
                      <c:pt idx="20">
                        <c:v>3.615393638633333E-3</c:v>
                      </c:pt>
                      <c:pt idx="21">
                        <c:v>4.0724266666666668E-3</c:v>
                      </c:pt>
                      <c:pt idx="22">
                        <c:v>5.9086757666666672E-3</c:v>
                      </c:pt>
                      <c:pt idx="23">
                        <c:v>7.6615519153846144E-3</c:v>
                      </c:pt>
                      <c:pt idx="24">
                        <c:v>1.2360887520000001E-2</c:v>
                      </c:pt>
                      <c:pt idx="25">
                        <c:v>1.8505894531250001E-2</c:v>
                      </c:pt>
                      <c:pt idx="26">
                        <c:v>1.2711430147058823E-2</c:v>
                      </c:pt>
                      <c:pt idx="27">
                        <c:v>1.2123194852941176E-2</c:v>
                      </c:pt>
                      <c:pt idx="28">
                        <c:v>1.2123194852941176E-2</c:v>
                      </c:pt>
                      <c:pt idx="29">
                        <c:v>1.2123194852941176E-2</c:v>
                      </c:pt>
                      <c:pt idx="30">
                        <c:v>1.2123194852941176E-2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577-43E1-B000-3B0E99D943BF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PRV'!$M$21</c15:sqref>
                        </c15:formulaRef>
                      </c:ext>
                    </c:extLst>
                    <c:strCache>
                      <c:ptCount val="1"/>
                      <c:pt idx="0">
                        <c:v> All inv % of PRV 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PRV'!$N$8:$AT$8</c15:sqref>
                        </c15:formulaRef>
                      </c:ext>
                    </c:extLst>
                    <c:strCache>
                      <c:ptCount val="33"/>
                      <c:pt idx="0">
                        <c:v> FY00 </c:v>
                      </c:pt>
                      <c:pt idx="1">
                        <c:v> FY01 </c:v>
                      </c:pt>
                      <c:pt idx="2">
                        <c:v> FY02 </c:v>
                      </c:pt>
                      <c:pt idx="3">
                        <c:v> FY03 </c:v>
                      </c:pt>
                      <c:pt idx="4">
                        <c:v> FY04 </c:v>
                      </c:pt>
                      <c:pt idx="5">
                        <c:v> FY05 </c:v>
                      </c:pt>
                      <c:pt idx="6">
                        <c:v> FY06 </c:v>
                      </c:pt>
                      <c:pt idx="7">
                        <c:v> FY07 </c:v>
                      </c:pt>
                      <c:pt idx="8">
                        <c:v> FY08 </c:v>
                      </c:pt>
                      <c:pt idx="9">
                        <c:v> FY09 </c:v>
                      </c:pt>
                      <c:pt idx="10">
                        <c:v> FY10 </c:v>
                      </c:pt>
                      <c:pt idx="11">
                        <c:v> FY11 </c:v>
                      </c:pt>
                      <c:pt idx="12">
                        <c:v> FY12 </c:v>
                      </c:pt>
                      <c:pt idx="13">
                        <c:v> FY13 </c:v>
                      </c:pt>
                      <c:pt idx="14">
                        <c:v> FY14 </c:v>
                      </c:pt>
                      <c:pt idx="15">
                        <c:v> FY15 </c:v>
                      </c:pt>
                      <c:pt idx="16">
                        <c:v> FY16 </c:v>
                      </c:pt>
                      <c:pt idx="17">
                        <c:v> FY17 </c:v>
                      </c:pt>
                      <c:pt idx="18">
                        <c:v> FY18 </c:v>
                      </c:pt>
                      <c:pt idx="19">
                        <c:v> FY19 </c:v>
                      </c:pt>
                      <c:pt idx="20">
                        <c:v> FY20 </c:v>
                      </c:pt>
                      <c:pt idx="21">
                        <c:v> FY21 </c:v>
                      </c:pt>
                      <c:pt idx="22">
                        <c:v> FY22 </c:v>
                      </c:pt>
                      <c:pt idx="23">
                        <c:v> FY23 </c:v>
                      </c:pt>
                      <c:pt idx="24">
                        <c:v> FY24 </c:v>
                      </c:pt>
                      <c:pt idx="25">
                        <c:v> FY25 </c:v>
                      </c:pt>
                      <c:pt idx="26">
                        <c:v> FY26 </c:v>
                      </c:pt>
                      <c:pt idx="27">
                        <c:v> FY27 </c:v>
                      </c:pt>
                      <c:pt idx="28">
                        <c:v> FY28 </c:v>
                      </c:pt>
                      <c:pt idx="29">
                        <c:v> FY29 </c:v>
                      </c:pt>
                      <c:pt idx="30">
                        <c:v> FY30 </c:v>
                      </c:pt>
                      <c:pt idx="31">
                        <c:v> FY31 </c:v>
                      </c:pt>
                      <c:pt idx="32">
                        <c:v> FY32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'Version with adj PRV'!$N$21:$AR$21</c15:sqref>
                        </c15:formulaRef>
                      </c:ext>
                    </c:extLst>
                    <c:numCache>
                      <c:formatCode>0.00%</c:formatCode>
                      <c:ptCount val="31"/>
                      <c:pt idx="0">
                        <c:v>4.9803588310138348E-3</c:v>
                      </c:pt>
                      <c:pt idx="1">
                        <c:v>2.2570725336693111E-2</c:v>
                      </c:pt>
                      <c:pt idx="2">
                        <c:v>3.4444271149726972E-2</c:v>
                      </c:pt>
                      <c:pt idx="3">
                        <c:v>1.4777297400521642E-2</c:v>
                      </c:pt>
                      <c:pt idx="4">
                        <c:v>1.1854621136607525E-2</c:v>
                      </c:pt>
                      <c:pt idx="5">
                        <c:v>1.2984618132217596E-2</c:v>
                      </c:pt>
                      <c:pt idx="6">
                        <c:v>8.7858375475126788E-3</c:v>
                      </c:pt>
                      <c:pt idx="7">
                        <c:v>9.611854867098894E-3</c:v>
                      </c:pt>
                      <c:pt idx="8">
                        <c:v>1.0118667802727011E-2</c:v>
                      </c:pt>
                      <c:pt idx="9">
                        <c:v>1.2687363359143543E-2</c:v>
                      </c:pt>
                      <c:pt idx="10">
                        <c:v>7.3232349915761758E-3</c:v>
                      </c:pt>
                      <c:pt idx="11">
                        <c:v>5.7601289295734093E-3</c:v>
                      </c:pt>
                      <c:pt idx="12">
                        <c:v>1.0959284273523344E-2</c:v>
                      </c:pt>
                      <c:pt idx="13">
                        <c:v>1.3629130743015187E-2</c:v>
                      </c:pt>
                      <c:pt idx="14">
                        <c:v>9.5444299501807744E-3</c:v>
                      </c:pt>
                      <c:pt idx="15">
                        <c:v>1.7891643169236512E-2</c:v>
                      </c:pt>
                      <c:pt idx="16">
                        <c:v>5.3672050792389339E-3</c:v>
                      </c:pt>
                      <c:pt idx="17">
                        <c:v>9.1899807533493798E-3</c:v>
                      </c:pt>
                      <c:pt idx="18">
                        <c:v>1.1306555435403948E-2</c:v>
                      </c:pt>
                      <c:pt idx="19">
                        <c:v>6.8775527515112008E-3</c:v>
                      </c:pt>
                      <c:pt idx="20">
                        <c:v>5.002102661966666E-3</c:v>
                      </c:pt>
                      <c:pt idx="21">
                        <c:v>4.5441233333333338E-3</c:v>
                      </c:pt>
                      <c:pt idx="22">
                        <c:v>6.8425918750000007E-3</c:v>
                      </c:pt>
                      <c:pt idx="23">
                        <c:v>9.387341392307692E-3</c:v>
                      </c:pt>
                      <c:pt idx="24">
                        <c:v>1.5623310992307692E-2</c:v>
                      </c:pt>
                      <c:pt idx="25">
                        <c:v>2.4622639423076922E-2</c:v>
                      </c:pt>
                      <c:pt idx="26">
                        <c:v>3.0623194852941175E-2</c:v>
                      </c:pt>
                      <c:pt idx="27">
                        <c:v>4.1829077205882352E-2</c:v>
                      </c:pt>
                      <c:pt idx="28">
                        <c:v>2.4211430147058823E-2</c:v>
                      </c:pt>
                      <c:pt idx="29">
                        <c:v>1.8358488970588234E-2</c:v>
                      </c:pt>
                      <c:pt idx="30">
                        <c:v>1.8387900735294116E-2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577-43E1-B000-3B0E99D943BF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12"/>
          <c:order val="12"/>
          <c:tx>
            <c:strRef>
              <c:f>'Version with adj PRV'!$M$22</c:f>
              <c:strCache>
                <c:ptCount val="1"/>
                <c:pt idx="0">
                  <c:v> Cumulative Deferred Maintenance 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'Version with adj PRV'!$N$8:$AT$8</c:f>
              <c:strCache>
                <c:ptCount val="33"/>
                <c:pt idx="0">
                  <c:v> FY00 </c:v>
                </c:pt>
                <c:pt idx="1">
                  <c:v> FY01 </c:v>
                </c:pt>
                <c:pt idx="2">
                  <c:v> FY02 </c:v>
                </c:pt>
                <c:pt idx="3">
                  <c:v> FY03 </c:v>
                </c:pt>
                <c:pt idx="4">
                  <c:v> FY04 </c:v>
                </c:pt>
                <c:pt idx="5">
                  <c:v> FY05 </c:v>
                </c:pt>
                <c:pt idx="6">
                  <c:v> FY06 </c:v>
                </c:pt>
                <c:pt idx="7">
                  <c:v> FY07 </c:v>
                </c:pt>
                <c:pt idx="8">
                  <c:v> FY08 </c:v>
                </c:pt>
                <c:pt idx="9">
                  <c:v> FY09 </c:v>
                </c:pt>
                <c:pt idx="10">
                  <c:v> FY10 </c:v>
                </c:pt>
                <c:pt idx="11">
                  <c:v> FY11 </c:v>
                </c:pt>
                <c:pt idx="12">
                  <c:v> FY12 </c:v>
                </c:pt>
                <c:pt idx="13">
                  <c:v> FY13 </c:v>
                </c:pt>
                <c:pt idx="14">
                  <c:v> FY14 </c:v>
                </c:pt>
                <c:pt idx="15">
                  <c:v> FY15 </c:v>
                </c:pt>
                <c:pt idx="16">
                  <c:v> FY16 </c:v>
                </c:pt>
                <c:pt idx="17">
                  <c:v> FY17 </c:v>
                </c:pt>
                <c:pt idx="18">
                  <c:v> FY18 </c:v>
                </c:pt>
                <c:pt idx="19">
                  <c:v> FY19 </c:v>
                </c:pt>
                <c:pt idx="20">
                  <c:v> FY20 </c:v>
                </c:pt>
                <c:pt idx="21">
                  <c:v> FY21 </c:v>
                </c:pt>
                <c:pt idx="22">
                  <c:v> FY22 </c:v>
                </c:pt>
                <c:pt idx="23">
                  <c:v> FY23 </c:v>
                </c:pt>
                <c:pt idx="24">
                  <c:v> FY24 </c:v>
                </c:pt>
                <c:pt idx="25">
                  <c:v> FY25 </c:v>
                </c:pt>
                <c:pt idx="26">
                  <c:v> FY26 </c:v>
                </c:pt>
                <c:pt idx="27">
                  <c:v> FY27 </c:v>
                </c:pt>
                <c:pt idx="28">
                  <c:v> FY28 </c:v>
                </c:pt>
                <c:pt idx="29">
                  <c:v> FY29 </c:v>
                </c:pt>
                <c:pt idx="30">
                  <c:v> FY30 </c:v>
                </c:pt>
                <c:pt idx="31">
                  <c:v> FY31 </c:v>
                </c:pt>
                <c:pt idx="32">
                  <c:v> FY32 </c:v>
                </c:pt>
              </c:strCache>
            </c:strRef>
          </c:cat>
          <c:val>
            <c:numRef>
              <c:f>'Version with adj PRV'!$N$22:$AT$22</c:f>
              <c:numCache>
                <c:formatCode>_(* #,##0_);_(* \(#,##0\);_(* "-"??_);_(@_)</c:formatCode>
                <c:ptCount val="33"/>
                <c:pt idx="0">
                  <c:v>236941318.25510326</c:v>
                </c:pt>
                <c:pt idx="1">
                  <c:v>250169754.12382001</c:v>
                </c:pt>
                <c:pt idx="2">
                  <c:v>255461901.10194084</c:v>
                </c:pt>
                <c:pt idx="3">
                  <c:v>265102793.01587161</c:v>
                </c:pt>
                <c:pt idx="4">
                  <c:v>273773318.51787281</c:v>
                </c:pt>
                <c:pt idx="5">
                  <c:v>287700259.18468928</c:v>
                </c:pt>
                <c:pt idx="6">
                  <c:v>300121420.67815751</c:v>
                </c:pt>
                <c:pt idx="7">
                  <c:v>311691411.09353667</c:v>
                </c:pt>
                <c:pt idx="8">
                  <c:v>323303383.36032647</c:v>
                </c:pt>
                <c:pt idx="9">
                  <c:v>333562463.84368432</c:v>
                </c:pt>
                <c:pt idx="10">
                  <c:v>347838371.22585869</c:v>
                </c:pt>
                <c:pt idx="11">
                  <c:v>363156299.99576789</c:v>
                </c:pt>
                <c:pt idx="12">
                  <c:v>375235292.61367416</c:v>
                </c:pt>
                <c:pt idx="13">
                  <c:v>384038008.10289645</c:v>
                </c:pt>
                <c:pt idx="14">
                  <c:v>396747108.74210709</c:v>
                </c:pt>
                <c:pt idx="15">
                  <c:v>405346330.63326508</c:v>
                </c:pt>
                <c:pt idx="16">
                  <c:v>421683441.80264926</c:v>
                </c:pt>
                <c:pt idx="17">
                  <c:v>436820429.02900541</c:v>
                </c:pt>
                <c:pt idx="18">
                  <c:v>450782324.50664502</c:v>
                </c:pt>
                <c:pt idx="19">
                  <c:v>467462401.12274802</c:v>
                </c:pt>
                <c:pt idx="20">
                  <c:v>486068628.61251086</c:v>
                </c:pt>
                <c:pt idx="21">
                  <c:v>504898698.61251086</c:v>
                </c:pt>
                <c:pt idx="22">
                  <c:v>521247938.02751088</c:v>
                </c:pt>
                <c:pt idx="23">
                  <c:v>536166157.37751091</c:v>
                </c:pt>
                <c:pt idx="24">
                  <c:v>542740339.59251094</c:v>
                </c:pt>
                <c:pt idx="25">
                  <c:v>537930908.34251094</c:v>
                </c:pt>
                <c:pt idx="26">
                  <c:v>527096477.09251094</c:v>
                </c:pt>
                <c:pt idx="27">
                  <c:v>507237045.84251094</c:v>
                </c:pt>
                <c:pt idx="28">
                  <c:v>502352614.59251094</c:v>
                </c:pt>
                <c:pt idx="29">
                  <c:v>502443183.34251094</c:v>
                </c:pt>
                <c:pt idx="30">
                  <c:v>502508752.09251094</c:v>
                </c:pt>
                <c:pt idx="31">
                  <c:v>502549320.84251094</c:v>
                </c:pt>
                <c:pt idx="32">
                  <c:v>502564889.59251094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8577-43E1-B000-3B0E99D94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559440"/>
        <c:axId val="614520928"/>
      </c:lineChart>
      <c:catAx>
        <c:axId val="1360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56872"/>
        <c:crosses val="autoZero"/>
        <c:auto val="1"/>
        <c:lblAlgn val="ctr"/>
        <c:lblOffset val="100"/>
        <c:noMultiLvlLbl val="0"/>
      </c:catAx>
      <c:valAx>
        <c:axId val="20825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084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614520928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559440"/>
        <c:crosses val="max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61255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4520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2922055" y="289525"/>
            <a:ext cx="3299890" cy="2682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72C-6ABB-41BB-B2B3-67CC120A55AF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603A-1BFC-44EC-A11A-6CF31E360020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CD25-6F64-4F67-8B3F-CF01B622C621}" type="datetime1">
              <a:rPr lang="en-US" smtClean="0"/>
              <a:t>2/12/2025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A72E-E2A2-47E8-8778-C8E92BF90131}" type="datetime1">
              <a:rPr lang="en-US" smtClean="0"/>
              <a:t>2/12/2025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FF5B-A6EF-4EAE-9280-661F22ED2A38}" type="datetime1">
              <a:rPr lang="en-US" smtClean="0"/>
              <a:t>2/12/2025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EC3-4604-423D-A6C6-8D64C1C1F6B2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6210-5085-4FFA-8BF7-748BEA737253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4BEAB9B-4EDF-4536-9A7D-C03581104616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1998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C6A8-57BC-4AE5-BF4B-3A2C8C9F7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3276600"/>
            <a:ext cx="6553200" cy="1447800"/>
          </a:xfrm>
        </p:spPr>
        <p:txBody>
          <a:bodyPr>
            <a:normAutofit/>
          </a:bodyPr>
          <a:lstStyle/>
          <a:p>
            <a:r>
              <a:rPr lang="en-US" dirty="0"/>
              <a:t>FY24 Capital Investment Review and Forecast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FC1F3-067C-49B0-B637-61846E90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6858000" cy="1066800"/>
          </a:xfrm>
        </p:spPr>
        <p:txBody>
          <a:bodyPr>
            <a:normAutofit/>
          </a:bodyPr>
          <a:lstStyle/>
          <a:p>
            <a:r>
              <a:rPr lang="en-US" dirty="0"/>
              <a:t>FACFO</a:t>
            </a:r>
          </a:p>
          <a:p>
            <a:r>
              <a:rPr lang="en-US" dirty="0"/>
              <a:t>February 2025 </a:t>
            </a:r>
          </a:p>
        </p:txBody>
      </p:sp>
    </p:spTree>
    <p:extLst>
      <p:ext uri="{BB962C8B-B14F-4D97-AF65-F5344CB8AC3E}">
        <p14:creationId xmlns:p14="http://schemas.microsoft.com/office/powerpoint/2010/main" val="23250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366200-A1F4-8A8B-1EC6-BE0B70ED2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Energy Improvements project</a:t>
            </a:r>
          </a:p>
          <a:p>
            <a:pPr lvl="1"/>
            <a:r>
              <a:rPr lang="en-US" sz="1800" dirty="0"/>
              <a:t>5% expenditure threshold achieved for Federal 48ITC incentive by 2024 end </a:t>
            </a:r>
            <a:r>
              <a:rPr lang="en-US" sz="1600" dirty="0"/>
              <a:t>(solar &amp; thermal energy storage work/materials delivered on site)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Near-term activities</a:t>
            </a:r>
          </a:p>
          <a:p>
            <a:pPr marL="914400" lvl="2"/>
            <a:r>
              <a:rPr lang="en-US" sz="1600" dirty="0"/>
              <a:t>Building envelope, HVAC controls and lighting improvements begin Feb and March </a:t>
            </a:r>
          </a:p>
          <a:p>
            <a:pPr marL="914400" lvl="2"/>
            <a:r>
              <a:rPr lang="en-US" sz="1600" dirty="0"/>
              <a:t>Water conservation, solar install and HVAC equipment upgrades begin April and May </a:t>
            </a:r>
          </a:p>
          <a:p>
            <a:pPr lvl="1"/>
            <a:r>
              <a:rPr lang="en-US" sz="1800" dirty="0"/>
              <a:t>Overall completion anticipated by summer 2026</a:t>
            </a:r>
          </a:p>
          <a:p>
            <a:pPr lvl="1"/>
            <a:r>
              <a:rPr lang="en-US" sz="1800" dirty="0"/>
              <a:t>More on energy monitoring strategy with next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4725F-494F-1795-C674-00C04CF9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0AC142-2E79-5FBC-FB85-A52599F4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Projects - Energy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2D63B-E378-F33B-F8F4-B715A0A1EC98}"/>
              </a:ext>
            </a:extLst>
          </p:cNvPr>
          <p:cNvGrpSpPr/>
          <p:nvPr/>
        </p:nvGrpSpPr>
        <p:grpSpPr>
          <a:xfrm>
            <a:off x="5926961" y="2639936"/>
            <a:ext cx="2928877" cy="1506390"/>
            <a:chOff x="5960197" y="3297614"/>
            <a:chExt cx="2829018" cy="1460818"/>
          </a:xfrm>
        </p:grpSpPr>
        <p:pic>
          <p:nvPicPr>
            <p:cNvPr id="6" name="Picture 5" descr="A tractor parked next to a row of silver cylindrical containers&#10;&#10;Description automatically generated">
              <a:extLst>
                <a:ext uri="{FF2B5EF4-FFF2-40B4-BE49-F238E27FC236}">
                  <a16:creationId xmlns:a16="http://schemas.microsoft.com/office/drawing/2014/main" id="{AED05BAF-6841-0859-51EB-37903BFB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50"/>
            <a:stretch/>
          </p:blipFill>
          <p:spPr>
            <a:xfrm>
              <a:off x="5960197" y="3297614"/>
              <a:ext cx="2829018" cy="1460818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3946DA-A6D6-2208-7312-875A4EEB3FC3}"/>
                </a:ext>
              </a:extLst>
            </p:cNvPr>
            <p:cNvSpPr txBox="1"/>
            <p:nvPr/>
          </p:nvSpPr>
          <p:spPr>
            <a:xfrm>
              <a:off x="6060086" y="4389250"/>
              <a:ext cx="26758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Thermal Energy Storage Tanks</a:t>
              </a:r>
            </a:p>
          </p:txBody>
        </p:sp>
      </p:grpSp>
      <p:pic>
        <p:nvPicPr>
          <p:cNvPr id="9" name="Picture 8" descr="A building with a large structure&#10;&#10;Description automatically generated with medium confidence">
            <a:extLst>
              <a:ext uri="{FF2B5EF4-FFF2-40B4-BE49-F238E27FC236}">
                <a16:creationId xmlns:a16="http://schemas.microsoft.com/office/drawing/2014/main" id="{6BBACC48-C632-2712-35DA-125B62E7A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4878" b="34607"/>
          <a:stretch/>
        </p:blipFill>
        <p:spPr>
          <a:xfrm>
            <a:off x="262089" y="2639936"/>
            <a:ext cx="2938311" cy="1506390"/>
          </a:xfrm>
          <a:prstGeom prst="rect">
            <a:avLst/>
          </a:prstGeom>
        </p:spPr>
      </p:pic>
      <p:pic>
        <p:nvPicPr>
          <p:cNvPr id="11" name="Picture 10" descr="A construction site with orange cones and concrete&#10;&#10;Description automatically generated">
            <a:extLst>
              <a:ext uri="{FF2B5EF4-FFF2-40B4-BE49-F238E27FC236}">
                <a16:creationId xmlns:a16="http://schemas.microsoft.com/office/drawing/2014/main" id="{7EE16A5A-88F7-45F3-7845-A508B7BE8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t="3652" r="6890" b="35205"/>
          <a:stretch/>
        </p:blipFill>
        <p:spPr>
          <a:xfrm>
            <a:off x="3217040" y="2632027"/>
            <a:ext cx="2385344" cy="1506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8EC381-C2DE-2617-0389-2917C36934DE}"/>
              </a:ext>
            </a:extLst>
          </p:cNvPr>
          <p:cNvSpPr txBox="1"/>
          <p:nvPr/>
        </p:nvSpPr>
        <p:spPr>
          <a:xfrm>
            <a:off x="2137286" y="2651033"/>
            <a:ext cx="212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Thermal tank pads placed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B9E87-FB07-A23E-5AA4-E501B96135F4}"/>
              </a:ext>
            </a:extLst>
          </p:cNvPr>
          <p:cNvSpPr txBox="1"/>
          <p:nvPr/>
        </p:nvSpPr>
        <p:spPr>
          <a:xfrm>
            <a:off x="813702" y="3769085"/>
            <a:ext cx="1622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Convocation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C1C77-7C41-2013-0F81-21499472B835}"/>
              </a:ext>
            </a:extLst>
          </p:cNvPr>
          <p:cNvSpPr txBox="1"/>
          <p:nvPr/>
        </p:nvSpPr>
        <p:spPr>
          <a:xfrm>
            <a:off x="3581045" y="3883223"/>
            <a:ext cx="1140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Barsema Hall</a:t>
            </a:r>
          </a:p>
        </p:txBody>
      </p:sp>
    </p:spTree>
    <p:extLst>
      <p:ext uri="{BB962C8B-B14F-4D97-AF65-F5344CB8AC3E}">
        <p14:creationId xmlns:p14="http://schemas.microsoft.com/office/powerpoint/2010/main" val="80448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F471-F7FB-4DAE-9E54-6C554EE9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4F8D-5968-49AA-8C2A-199F79DF4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6705600" cy="4648200"/>
          </a:xfrm>
        </p:spPr>
        <p:txBody>
          <a:bodyPr/>
          <a:lstStyle/>
          <a:p>
            <a:r>
              <a:rPr lang="en-US" dirty="0"/>
              <a:t>Challenge recognized</a:t>
            </a:r>
          </a:p>
          <a:p>
            <a:pPr marL="688975" lvl="1" indent="-288925"/>
            <a:r>
              <a:rPr lang="en-US" sz="2000" dirty="0"/>
              <a:t>Space costly to build </a:t>
            </a:r>
            <a:r>
              <a:rPr lang="en-US" sz="2000" i="1" dirty="0"/>
              <a:t>and</a:t>
            </a:r>
            <a:r>
              <a:rPr lang="en-US" sz="2000" dirty="0"/>
              <a:t>  to sustain</a:t>
            </a:r>
          </a:p>
          <a:p>
            <a:pPr marL="688975" lvl="1" indent="-288925"/>
            <a:r>
              <a:rPr lang="en-US" sz="2000" dirty="0"/>
              <a:t>Growing demand for repairs and modernization</a:t>
            </a:r>
          </a:p>
          <a:p>
            <a:r>
              <a:rPr lang="en-US" dirty="0"/>
              <a:t>Mindsets about space changing</a:t>
            </a:r>
          </a:p>
          <a:p>
            <a:pPr lvl="1"/>
            <a:r>
              <a:rPr lang="en-US" sz="2000" dirty="0"/>
              <a:t>Being sustainable </a:t>
            </a:r>
          </a:p>
          <a:p>
            <a:pPr lvl="2"/>
            <a:r>
              <a:rPr lang="en-US" sz="1600" dirty="0"/>
              <a:t>Fiscally &amp; environmentally</a:t>
            </a:r>
          </a:p>
          <a:p>
            <a:pPr lvl="1"/>
            <a:r>
              <a:rPr lang="en-US" sz="2000" dirty="0"/>
              <a:t>Reevaluating space needs</a:t>
            </a:r>
          </a:p>
          <a:p>
            <a:r>
              <a:rPr lang="en-US" dirty="0"/>
              <a:t>Long-term planning focus</a:t>
            </a:r>
          </a:p>
          <a:p>
            <a:pPr lvl="1"/>
            <a:r>
              <a:rPr lang="en-US" sz="2000" dirty="0"/>
              <a:t>Master planning framework incorporated into process</a:t>
            </a:r>
          </a:p>
          <a:p>
            <a:pPr lvl="1"/>
            <a:r>
              <a:rPr lang="en-US" sz="2000" dirty="0"/>
              <a:t>Target investments to address identified gaps in performance categories</a:t>
            </a:r>
          </a:p>
          <a:p>
            <a:pPr lvl="2"/>
            <a:r>
              <a:rPr lang="en-US" sz="1600" dirty="0"/>
              <a:t>Financial objectives of significant interest presently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152B-086B-4E3D-9D24-774C18E8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11</a:t>
            </a:fld>
            <a:endParaRPr lang="en-US"/>
          </a:p>
        </p:txBody>
      </p:sp>
      <p:pic>
        <p:nvPicPr>
          <p:cNvPr id="1027" name="164d3f68-ae30-4343-bd36-7511e9dced43" descr="Image">
            <a:extLst>
              <a:ext uri="{FF2B5EF4-FFF2-40B4-BE49-F238E27FC236}">
                <a16:creationId xmlns:a16="http://schemas.microsoft.com/office/drawing/2014/main" id="{4023F9BC-FD9F-4C92-8918-2A1E32A2E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2250" b="19115"/>
          <a:stretch/>
        </p:blipFill>
        <p:spPr bwMode="auto">
          <a:xfrm>
            <a:off x="6400800" y="1686741"/>
            <a:ext cx="2667001" cy="154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e3bf498b-7508-4bbe-b63a-064ff8948b8e" descr="Image">
            <a:extLst>
              <a:ext uri="{FF2B5EF4-FFF2-40B4-BE49-F238E27FC236}">
                <a16:creationId xmlns:a16="http://schemas.microsoft.com/office/drawing/2014/main" id="{E88FE46A-47EB-4EB1-8FA4-621C96FB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000" y="4240773"/>
            <a:ext cx="2438400" cy="1371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bout-laboratories">
            <a:extLst>
              <a:ext uri="{FF2B5EF4-FFF2-40B4-BE49-F238E27FC236}">
                <a16:creationId xmlns:a16="http://schemas.microsoft.com/office/drawing/2014/main" id="{A08BE35D-8EF6-45C4-AEA7-779130DCB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r="13333"/>
          <a:stretch/>
        </p:blipFill>
        <p:spPr bwMode="auto">
          <a:xfrm>
            <a:off x="6172200" y="2635668"/>
            <a:ext cx="1752600" cy="19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BECCC-36CB-4E80-904F-B0D4CA210347}"/>
              </a:ext>
            </a:extLst>
          </p:cNvPr>
          <p:cNvSpPr txBox="1"/>
          <p:nvPr/>
        </p:nvSpPr>
        <p:spPr>
          <a:xfrm>
            <a:off x="7533920" y="1675429"/>
            <a:ext cx="1533881" cy="36933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Classrooms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009FC-85E2-42AC-8BEE-631D35171732}"/>
              </a:ext>
            </a:extLst>
          </p:cNvPr>
          <p:cNvSpPr txBox="1"/>
          <p:nvPr/>
        </p:nvSpPr>
        <p:spPr>
          <a:xfrm>
            <a:off x="7048500" y="2620428"/>
            <a:ext cx="892039" cy="36933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29DDF-95CA-4899-B494-C50D14476E8A}"/>
              </a:ext>
            </a:extLst>
          </p:cNvPr>
          <p:cNvSpPr txBox="1"/>
          <p:nvPr/>
        </p:nvSpPr>
        <p:spPr>
          <a:xfrm>
            <a:off x="7396899" y="5776441"/>
            <a:ext cx="105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Storage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24B20-4A22-41B7-B68A-4343213E0ACA}"/>
              </a:ext>
            </a:extLst>
          </p:cNvPr>
          <p:cNvSpPr txBox="1"/>
          <p:nvPr/>
        </p:nvSpPr>
        <p:spPr>
          <a:xfrm>
            <a:off x="1612614" y="6324600"/>
            <a:ext cx="523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Commitment to use less and share more</a:t>
            </a:r>
          </a:p>
        </p:txBody>
      </p:sp>
    </p:spTree>
    <p:extLst>
      <p:ext uri="{BB962C8B-B14F-4D97-AF65-F5344CB8AC3E}">
        <p14:creationId xmlns:p14="http://schemas.microsoft.com/office/powerpoint/2010/main" val="271308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C792-A50E-42B8-9244-C88244CC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Space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0F1F1-A533-46FB-9FE3-ECD2D9B06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47800"/>
            <a:ext cx="8134350" cy="448897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Surplus disposed/pending (5% reduction to date)</a:t>
            </a:r>
          </a:p>
          <a:p>
            <a:pPr lvl="1"/>
            <a:r>
              <a:rPr lang="en-US" sz="2000" dirty="0"/>
              <a:t> Represents ~$3M of cost avoidance annually </a:t>
            </a:r>
          </a:p>
          <a:p>
            <a:pPr lvl="2"/>
            <a:r>
              <a:rPr lang="en-US" sz="1600" dirty="0"/>
              <a:t>Based on repairs, </a:t>
            </a:r>
            <a:r>
              <a:rPr lang="en-US" sz="1600" dirty="0" err="1"/>
              <a:t>maint</a:t>
            </a:r>
            <a:r>
              <a:rPr lang="en-US" sz="1600" dirty="0"/>
              <a:t>., utilities, and support services</a:t>
            </a:r>
          </a:p>
          <a:p>
            <a:r>
              <a:rPr lang="en-US" sz="2000" dirty="0"/>
              <a:t>Space repurposing</a:t>
            </a:r>
          </a:p>
          <a:p>
            <a:pPr lvl="1"/>
            <a:r>
              <a:rPr lang="en-US" sz="2000" dirty="0"/>
              <a:t>Lowden Hall - </a:t>
            </a:r>
            <a:r>
              <a:rPr lang="en-US" sz="1800" dirty="0"/>
              <a:t>remote working to free up ~10 KSF</a:t>
            </a:r>
            <a:endParaRPr lang="en-US" sz="2000" dirty="0"/>
          </a:p>
          <a:p>
            <a:r>
              <a:rPr lang="en-US" sz="2000" dirty="0"/>
              <a:t>Leasing – </a:t>
            </a:r>
            <a:r>
              <a:rPr lang="en-US" sz="1800" dirty="0"/>
              <a:t>Net revenues highest since FY17 and projected to double by FY26</a:t>
            </a:r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970DE-D4E8-4A56-892C-917D2AD8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12</a:t>
            </a:fld>
            <a:endParaRPr lang="en-US"/>
          </a:p>
        </p:txBody>
      </p:sp>
      <p:pic>
        <p:nvPicPr>
          <p:cNvPr id="1028" name="Picture 4" descr="About - NIU - Controller's Office">
            <a:extLst>
              <a:ext uri="{FF2B5EF4-FFF2-40B4-BE49-F238E27FC236}">
                <a16:creationId xmlns:a16="http://schemas.microsoft.com/office/drawing/2014/main" id="{0017604C-EDFD-D1EE-30FC-FC0E0D02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" y="4537710"/>
            <a:ext cx="5105400" cy="178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1500EF-E3BC-9D2A-73CF-0BF79E95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67"/>
          <a:stretch/>
        </p:blipFill>
        <p:spPr>
          <a:xfrm>
            <a:off x="3962400" y="4033173"/>
            <a:ext cx="5032123" cy="18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892309-821D-44DB-9A1C-3EFE17282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Growing </a:t>
            </a:r>
            <a:r>
              <a:rPr lang="en-US" dirty="0" err="1"/>
              <a:t>maint</a:t>
            </a:r>
            <a:r>
              <a:rPr lang="en-US" dirty="0"/>
              <a:t>/repair investment</a:t>
            </a:r>
          </a:p>
          <a:p>
            <a:pPr lvl="1"/>
            <a:r>
              <a:rPr lang="en-US" sz="2400" dirty="0"/>
              <a:t>Highest investment point in 25 years</a:t>
            </a:r>
          </a:p>
          <a:p>
            <a:pPr lvl="1"/>
            <a:r>
              <a:rPr lang="en-US" sz="2400" dirty="0"/>
              <a:t>Projected to double average annual investment from past decades</a:t>
            </a:r>
          </a:p>
          <a:p>
            <a:pPr lvl="1"/>
            <a:r>
              <a:rPr lang="en-US" sz="2400" dirty="0"/>
              <a:t>Push for state capital renewal support to continue</a:t>
            </a:r>
          </a:p>
          <a:p>
            <a:pPr lvl="1"/>
            <a:r>
              <a:rPr lang="en-US" sz="2400" dirty="0"/>
              <a:t>Need for improved pace of state project execution</a:t>
            </a:r>
          </a:p>
          <a:p>
            <a:r>
              <a:rPr lang="en-US" dirty="0"/>
              <a:t>Future modernization</a:t>
            </a:r>
          </a:p>
          <a:p>
            <a:pPr lvl="1"/>
            <a:r>
              <a:rPr lang="en-US" sz="2400" dirty="0"/>
              <a:t>NICCS and BBHTC in final “pre-construction” stages</a:t>
            </a:r>
          </a:p>
          <a:p>
            <a:pPr lvl="1"/>
            <a:r>
              <a:rPr lang="en-US" sz="2400" dirty="0"/>
              <a:t>More modernization investment needed</a:t>
            </a:r>
          </a:p>
          <a:p>
            <a:r>
              <a:rPr lang="en-US" dirty="0"/>
              <a:t>Focused investments for future</a:t>
            </a:r>
          </a:p>
          <a:p>
            <a:pPr lvl="1"/>
            <a:r>
              <a:rPr lang="en-US" sz="2400" dirty="0"/>
              <a:t>Consolidation for more sustainable footprint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17024-A353-4B00-880F-3A331580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7B6192-67F7-415C-8594-EEC55B6D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9743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9A327-4426-4AAD-88A7-F3536066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14</a:t>
            </a:fld>
            <a:endParaRPr lang="en-US"/>
          </a:p>
        </p:txBody>
      </p:sp>
      <p:pic>
        <p:nvPicPr>
          <p:cNvPr id="1026" name="BDE6AECF-E239-4422-AC5F-3C124E34757E" descr="IMG_2641.jpg">
            <a:extLst>
              <a:ext uri="{FF2B5EF4-FFF2-40B4-BE49-F238E27FC236}">
                <a16:creationId xmlns:a16="http://schemas.microsoft.com/office/drawing/2014/main" id="{8E7FA4A7-E6FF-D6A1-FB18-3565A672A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3" b="43008"/>
          <a:stretch/>
        </p:blipFill>
        <p:spPr bwMode="auto">
          <a:xfrm>
            <a:off x="1524000" y="0"/>
            <a:ext cx="6096000" cy="23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4F656-D556-D4E3-0919-9D7CAA133104}"/>
              </a:ext>
            </a:extLst>
          </p:cNvPr>
          <p:cNvSpPr txBox="1"/>
          <p:nvPr/>
        </p:nvSpPr>
        <p:spPr>
          <a:xfrm>
            <a:off x="57775" y="5735974"/>
            <a:ext cx="333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Boiler arrival/placement Jan 2025</a:t>
            </a:r>
          </a:p>
        </p:txBody>
      </p:sp>
      <p:pic>
        <p:nvPicPr>
          <p:cNvPr id="9" name="Picture 8" descr="A large truck on a road&#10;&#10;Description automatically generated">
            <a:extLst>
              <a:ext uri="{FF2B5EF4-FFF2-40B4-BE49-F238E27FC236}">
                <a16:creationId xmlns:a16="http://schemas.microsoft.com/office/drawing/2014/main" id="{1B6204D1-8CF8-8220-92C5-FAFB799EF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t="7500" r="6386" b="18750"/>
          <a:stretch/>
        </p:blipFill>
        <p:spPr>
          <a:xfrm>
            <a:off x="0" y="2514600"/>
            <a:ext cx="3972322" cy="2845911"/>
          </a:xfrm>
          <a:prstGeom prst="rect">
            <a:avLst/>
          </a:prstGeom>
        </p:spPr>
      </p:pic>
      <p:pic>
        <p:nvPicPr>
          <p:cNvPr id="11" name="Picture 10" descr="A large metal object in a building&#10;&#10;Description automatically generated">
            <a:extLst>
              <a:ext uri="{FF2B5EF4-FFF2-40B4-BE49-F238E27FC236}">
                <a16:creationId xmlns:a16="http://schemas.microsoft.com/office/drawing/2014/main" id="{17348EFE-326E-1F96-9230-B358EEF89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7674" r="8967"/>
          <a:stretch/>
        </p:blipFill>
        <p:spPr>
          <a:xfrm>
            <a:off x="5504075" y="2743200"/>
            <a:ext cx="3620018" cy="2969531"/>
          </a:xfrm>
          <a:prstGeom prst="rect">
            <a:avLst/>
          </a:prstGeom>
        </p:spPr>
      </p:pic>
      <p:pic>
        <p:nvPicPr>
          <p:cNvPr id="13" name="Picture 12" descr="A crane lifting a large metal container&#10;&#10;Description automatically generated">
            <a:extLst>
              <a:ext uri="{FF2B5EF4-FFF2-40B4-BE49-F238E27FC236}">
                <a16:creationId xmlns:a16="http://schemas.microsoft.com/office/drawing/2014/main" id="{9439A860-6E3F-B2B7-4438-13CE392B2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r="9784"/>
          <a:stretch/>
        </p:blipFill>
        <p:spPr>
          <a:xfrm>
            <a:off x="3454221" y="2208770"/>
            <a:ext cx="2286000" cy="42983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6DEFB4-754C-30CC-C06B-EAF42338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562" y="-115378"/>
            <a:ext cx="35814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4537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B58-DE24-4300-A936-C3134EB0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CB18-F928-4F00-93A2-0ABD5BD0B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4648200"/>
          </a:xfrm>
        </p:spPr>
        <p:txBody>
          <a:bodyPr>
            <a:normAutofit fontScale="92500"/>
          </a:bodyPr>
          <a:lstStyle/>
          <a:p>
            <a:r>
              <a:rPr lang="en-US" dirty="0"/>
              <a:t>Sustainment/Capital Renewal Investments</a:t>
            </a:r>
          </a:p>
          <a:p>
            <a:pPr lvl="1"/>
            <a:r>
              <a:rPr lang="en-US" sz="2400" dirty="0"/>
              <a:t>Big picture trend and forecast</a:t>
            </a:r>
          </a:p>
          <a:p>
            <a:pPr lvl="1"/>
            <a:r>
              <a:rPr lang="en-US" sz="2400" dirty="0"/>
              <a:t>Current efforts</a:t>
            </a:r>
          </a:p>
          <a:p>
            <a:r>
              <a:rPr lang="en-US" dirty="0"/>
              <a:t>Capital/Modernization Investments</a:t>
            </a:r>
          </a:p>
          <a:p>
            <a:pPr lvl="1"/>
            <a:r>
              <a:rPr lang="en-US" sz="2400" dirty="0"/>
              <a:t>Big picture trend and forecast</a:t>
            </a:r>
          </a:p>
          <a:p>
            <a:pPr lvl="1"/>
            <a:r>
              <a:rPr lang="en-US" sz="2400" dirty="0"/>
              <a:t>Current efforts</a:t>
            </a:r>
          </a:p>
          <a:p>
            <a:r>
              <a:rPr lang="en-US" dirty="0"/>
              <a:t>Strategy Review</a:t>
            </a:r>
          </a:p>
          <a:p>
            <a:pPr lvl="1"/>
            <a:r>
              <a:rPr lang="en-US" sz="2400" dirty="0"/>
              <a:t>Energy Improvements</a:t>
            </a:r>
          </a:p>
          <a:p>
            <a:pPr lvl="1"/>
            <a:r>
              <a:rPr lang="en-US" sz="2400" dirty="0"/>
              <a:t>Space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FF8E5-6375-4678-BE23-E50FA11A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521A1-2B28-12DB-566F-A5B156CA1523}"/>
              </a:ext>
            </a:extLst>
          </p:cNvPr>
          <p:cNvSpPr txBox="1"/>
          <p:nvPr/>
        </p:nvSpPr>
        <p:spPr>
          <a:xfrm>
            <a:off x="5334000" y="2057400"/>
            <a:ext cx="3733800" cy="3493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University Goal 6B: Advance Facilities and Technology Planning Priorities </a:t>
            </a:r>
          </a:p>
          <a:p>
            <a:endParaRPr lang="en-US" sz="1400" dirty="0"/>
          </a:p>
          <a:p>
            <a:pPr marL="342900" marR="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Advance state capital projects including NICCS and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Baustert</a:t>
            </a:r>
            <a:r>
              <a:rPr lang="en-US" sz="1200" dirty="0"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Bahwell</a:t>
            </a:r>
            <a:r>
              <a:rPr lang="en-US" sz="1200" dirty="0"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Health Technology Center.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Advocate for release of state funding for capital improvement.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Fully deploy the NIU Master Planning Framework in the campus capital planning advisory group to guide capital planning and align facilities and technology projects with our strategic priorities.</a:t>
            </a:r>
            <a:endParaRPr lang="en-US" sz="1200" dirty="0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Palatino Linotype" panose="02040502050505030304" pitchFamily="18" charset="0"/>
              </a:rPr>
              <a:t>Increase revenue generation and/or reduce expenses through streamlining and maximizing facilities usage. This will include, but not be limited to, implementation of the NIU-Trane Energy Savings Agreement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0610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103457-CB83-440D-B527-183180E42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606191"/>
              </p:ext>
            </p:extLst>
          </p:nvPr>
        </p:nvGraphicFramePr>
        <p:xfrm>
          <a:off x="828836" y="1344749"/>
          <a:ext cx="7159101" cy="368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EBBF77-7C55-4721-BC28-601C380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Sustainment Investment Trend/Forecast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5814B-47E4-4763-8CB6-5C46E40F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10162"/>
            <a:ext cx="7886700" cy="10668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Highest maintenance and repair investment over past 25 years</a:t>
            </a:r>
          </a:p>
          <a:p>
            <a:r>
              <a:rPr lang="en-US" sz="2400" dirty="0"/>
              <a:t>Continues to climb as remaining Capital Renewal repair investments play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EB7B-F873-4C94-ACF2-FB3C1E89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2EF68-EC22-4BF5-8214-142196A1A89D}"/>
              </a:ext>
            </a:extLst>
          </p:cNvPr>
          <p:cNvSpPr txBox="1"/>
          <p:nvPr/>
        </p:nvSpPr>
        <p:spPr>
          <a:xfrm>
            <a:off x="6629400" y="2895600"/>
            <a:ext cx="116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Capital Renewal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B5DC3-F155-39A2-9544-AF1F27C37FAC}"/>
              </a:ext>
            </a:extLst>
          </p:cNvPr>
          <p:cNvSpPr txBox="1"/>
          <p:nvPr/>
        </p:nvSpPr>
        <p:spPr>
          <a:xfrm>
            <a:off x="4953000" y="2965396"/>
            <a:ext cx="116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Peak investments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88236A-7F7A-A6BB-1270-D7C602BBF217}"/>
              </a:ext>
            </a:extLst>
          </p:cNvPr>
          <p:cNvCxnSpPr>
            <a:cxnSpLocks/>
          </p:cNvCxnSpPr>
          <p:nvPr/>
        </p:nvCxnSpPr>
        <p:spPr>
          <a:xfrm flipH="1">
            <a:off x="4463501" y="3162300"/>
            <a:ext cx="782697" cy="24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18B2D7-88A1-540B-5B4E-DFF49B17E765}"/>
              </a:ext>
            </a:extLst>
          </p:cNvPr>
          <p:cNvCxnSpPr>
            <a:cxnSpLocks/>
          </p:cNvCxnSpPr>
          <p:nvPr/>
        </p:nvCxnSpPr>
        <p:spPr>
          <a:xfrm flipV="1">
            <a:off x="5842362" y="2754602"/>
            <a:ext cx="1015638" cy="29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0119F9-14D9-B60D-C94E-57EF13A73EB8}"/>
              </a:ext>
            </a:extLst>
          </p:cNvPr>
          <p:cNvSpPr txBox="1"/>
          <p:nvPr/>
        </p:nvSpPr>
        <p:spPr>
          <a:xfrm rot="21101489">
            <a:off x="2158850" y="2374064"/>
            <a:ext cx="3083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Annual target to keep pace with deterioration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C8D7C6-FB9C-9CE1-2E88-59D1BA8D0028}"/>
              </a:ext>
            </a:extLst>
          </p:cNvPr>
          <p:cNvCxnSpPr/>
          <p:nvPr/>
        </p:nvCxnSpPr>
        <p:spPr>
          <a:xfrm>
            <a:off x="6858000" y="19812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D44F71-C484-10FB-7930-B27054E6B906}"/>
              </a:ext>
            </a:extLst>
          </p:cNvPr>
          <p:cNvSpPr txBox="1"/>
          <p:nvPr/>
        </p:nvSpPr>
        <p:spPr>
          <a:xfrm>
            <a:off x="2686988" y="2953361"/>
            <a:ext cx="15805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Underinvestment Void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BA49FC-BA0C-2DCD-3A4B-4C9C96B12056}"/>
              </a:ext>
            </a:extLst>
          </p:cNvPr>
          <p:cNvCxnSpPr/>
          <p:nvPr/>
        </p:nvCxnSpPr>
        <p:spPr>
          <a:xfrm flipV="1">
            <a:off x="3477272" y="26670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388D6-4387-6D98-FD85-9E6BD73B392B}"/>
              </a:ext>
            </a:extLst>
          </p:cNvPr>
          <p:cNvCxnSpPr/>
          <p:nvPr/>
        </p:nvCxnSpPr>
        <p:spPr>
          <a:xfrm>
            <a:off x="3477272" y="3230360"/>
            <a:ext cx="0" cy="50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F69E8-424F-479B-820D-60439110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75" y="1301225"/>
            <a:ext cx="5896378" cy="2557035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Visual Arts </a:t>
            </a:r>
            <a:r>
              <a:rPr lang="en-US" sz="2200" dirty="0" err="1"/>
              <a:t>Bldg</a:t>
            </a:r>
            <a:r>
              <a:rPr lang="en-US" sz="2200" dirty="0"/>
              <a:t> structural repairs</a:t>
            </a:r>
            <a:r>
              <a:rPr lang="en-US" sz="2400" dirty="0"/>
              <a:t>($4.9M)</a:t>
            </a:r>
            <a:endParaRPr lang="en-US" sz="2200" dirty="0"/>
          </a:p>
          <a:p>
            <a:pPr lvl="1"/>
            <a:r>
              <a:rPr lang="en-US" sz="1600" dirty="0"/>
              <a:t>93% completed; East side repairs postponed to summer 2025</a:t>
            </a:r>
          </a:p>
          <a:p>
            <a:r>
              <a:rPr lang="en-US" sz="2200" dirty="0"/>
              <a:t>Campus boiler replacement </a:t>
            </a:r>
            <a:r>
              <a:rPr lang="en-US" sz="2400" dirty="0"/>
              <a:t>($20.6M </a:t>
            </a:r>
            <a:r>
              <a:rPr lang="en-US" sz="1900" dirty="0"/>
              <a:t>w/ $9.8M NIU $</a:t>
            </a:r>
            <a:r>
              <a:rPr lang="en-US" sz="2400" dirty="0"/>
              <a:t>)</a:t>
            </a:r>
          </a:p>
          <a:p>
            <a:pPr lvl="1"/>
            <a:r>
              <a:rPr lang="en-US" sz="1600" dirty="0"/>
              <a:t>Pre-Engineered building under construction, boilers placed  </a:t>
            </a:r>
          </a:p>
          <a:p>
            <a:pPr lvl="1"/>
            <a:r>
              <a:rPr lang="en-US" sz="1600" dirty="0"/>
              <a:t>Completion ~early 2026</a:t>
            </a:r>
          </a:p>
          <a:p>
            <a:r>
              <a:rPr lang="en-US" sz="2200" dirty="0"/>
              <a:t>Swen Parson Hall roof repairs</a:t>
            </a:r>
            <a:r>
              <a:rPr lang="en-US" sz="2400" dirty="0"/>
              <a:t>($5.7M)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71% completed, spring 2025 completion</a:t>
            </a:r>
          </a:p>
          <a:p>
            <a:r>
              <a:rPr lang="en-US" sz="2200" dirty="0"/>
              <a:t>Gabel Hall and Music </a:t>
            </a:r>
            <a:r>
              <a:rPr lang="en-US" sz="2200" dirty="0" err="1"/>
              <a:t>Bldg</a:t>
            </a:r>
            <a:r>
              <a:rPr lang="en-US" sz="2200" dirty="0"/>
              <a:t> roof repairs </a:t>
            </a:r>
            <a:r>
              <a:rPr lang="en-US" sz="2400" dirty="0"/>
              <a:t>($4.2M)</a:t>
            </a:r>
            <a:endParaRPr lang="en-US" sz="2200" dirty="0"/>
          </a:p>
          <a:p>
            <a:pPr lvl="1"/>
            <a:r>
              <a:rPr lang="en-US" sz="1600" dirty="0"/>
              <a:t>Design in process – targeting early spring bid and summer/fall execution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1C35E-E2EB-4397-A5AA-A55BE0AB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E4A8-2155-4781-9BB9-76F501BC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Active Capital Renewal Projects</a:t>
            </a:r>
          </a:p>
        </p:txBody>
      </p:sp>
      <p:pic>
        <p:nvPicPr>
          <p:cNvPr id="9" name="Picture 8" descr="A group of men working on a construction site&#10;&#10;Description automatically generated">
            <a:extLst>
              <a:ext uri="{FF2B5EF4-FFF2-40B4-BE49-F238E27FC236}">
                <a16:creationId xmlns:a16="http://schemas.microsoft.com/office/drawing/2014/main" id="{EC5FE91E-6A43-4154-063D-F482905E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37" y="2872746"/>
            <a:ext cx="2718676" cy="3624901"/>
          </a:xfrm>
          <a:prstGeom prst="rect">
            <a:avLst/>
          </a:prstGeom>
        </p:spPr>
      </p:pic>
      <p:pic>
        <p:nvPicPr>
          <p:cNvPr id="15" name="Picture 14" descr="A truck and crane in a construction site&#10;&#10;Description automatically generated">
            <a:extLst>
              <a:ext uri="{FF2B5EF4-FFF2-40B4-BE49-F238E27FC236}">
                <a16:creationId xmlns:a16="http://schemas.microsoft.com/office/drawing/2014/main" id="{F798342F-5623-7E7E-571C-7BADEE932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18869" b="14646"/>
          <a:stretch/>
        </p:blipFill>
        <p:spPr>
          <a:xfrm>
            <a:off x="2994516" y="3934632"/>
            <a:ext cx="3168285" cy="2743200"/>
          </a:xfrm>
          <a:prstGeom prst="rect">
            <a:avLst/>
          </a:prstGeom>
        </p:spPr>
      </p:pic>
      <p:pic>
        <p:nvPicPr>
          <p:cNvPr id="6" name="Picture 5" descr="A crane lifting a building&#10;&#10;Description automatically generated">
            <a:extLst>
              <a:ext uri="{FF2B5EF4-FFF2-40B4-BE49-F238E27FC236}">
                <a16:creationId xmlns:a16="http://schemas.microsoft.com/office/drawing/2014/main" id="{149ABC0A-12BA-9BDC-283D-6C9BF9A85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23334" b="19644"/>
          <a:stretch/>
        </p:blipFill>
        <p:spPr>
          <a:xfrm>
            <a:off x="308289" y="3909478"/>
            <a:ext cx="2511792" cy="2830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BEE98-C1B3-7742-8151-8579D2826266}"/>
              </a:ext>
            </a:extLst>
          </p:cNvPr>
          <p:cNvSpPr txBox="1"/>
          <p:nvPr/>
        </p:nvSpPr>
        <p:spPr>
          <a:xfrm>
            <a:off x="6400800" y="252432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Swen Parson roof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53796-58F1-D422-D5AD-0DC8ADB971B1}"/>
              </a:ext>
            </a:extLst>
          </p:cNvPr>
          <p:cNvSpPr txBox="1"/>
          <p:nvPr/>
        </p:nvSpPr>
        <p:spPr>
          <a:xfrm>
            <a:off x="2178359" y="6397823"/>
            <a:ext cx="1600200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Boiler addition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E23B4-6391-6C6C-9316-8908D92CE4E9}"/>
              </a:ext>
            </a:extLst>
          </p:cNvPr>
          <p:cNvSpPr/>
          <p:nvPr/>
        </p:nvSpPr>
        <p:spPr>
          <a:xfrm>
            <a:off x="8001000" y="381000"/>
            <a:ext cx="838200" cy="878843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men working on a roof&#10;&#10;Description automatically generated">
            <a:extLst>
              <a:ext uri="{FF2B5EF4-FFF2-40B4-BE49-F238E27FC236}">
                <a16:creationId xmlns:a16="http://schemas.microsoft.com/office/drawing/2014/main" id="{B6ADDAD7-DD13-E271-A051-70A258457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6974"/>
          <a:stretch/>
        </p:blipFill>
        <p:spPr>
          <a:xfrm>
            <a:off x="6312714" y="1219200"/>
            <a:ext cx="2743199" cy="1572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199BE-3E8C-77E4-5DBF-336DDB728F8A}"/>
              </a:ext>
            </a:extLst>
          </p:cNvPr>
          <p:cNvSpPr txBox="1"/>
          <p:nvPr/>
        </p:nvSpPr>
        <p:spPr>
          <a:xfrm>
            <a:off x="6813982" y="2657893"/>
            <a:ext cx="1600200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Swen Parson roof</a:t>
            </a:r>
          </a:p>
        </p:txBody>
      </p:sp>
    </p:spTree>
    <p:extLst>
      <p:ext uri="{BB962C8B-B14F-4D97-AF65-F5344CB8AC3E}">
        <p14:creationId xmlns:p14="http://schemas.microsoft.com/office/powerpoint/2010/main" val="104115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53D69C-5D83-48E8-BD23-A4B18AD7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2185214"/>
          </a:xfrm>
        </p:spPr>
        <p:txBody>
          <a:bodyPr>
            <a:normAutofit/>
          </a:bodyPr>
          <a:lstStyle/>
          <a:p>
            <a:r>
              <a:rPr lang="en-US" sz="2400" dirty="0"/>
              <a:t>State appropriation since FY19/20:         	~$70M</a:t>
            </a:r>
          </a:p>
          <a:p>
            <a:r>
              <a:rPr lang="en-US" sz="2400" dirty="0"/>
              <a:t>Completed work </a:t>
            </a:r>
            <a:r>
              <a:rPr lang="en-US" sz="1800" dirty="0"/>
              <a:t>(as of FY24)</a:t>
            </a:r>
            <a:r>
              <a:rPr lang="en-US" sz="2400" dirty="0"/>
              <a:t>			 - $16M</a:t>
            </a:r>
          </a:p>
          <a:p>
            <a:r>
              <a:rPr lang="en-US" sz="2400" dirty="0"/>
              <a:t>Active projects uncompleted work:	 - </a:t>
            </a:r>
            <a:r>
              <a:rPr lang="en-US" sz="2400" u="sng" dirty="0"/>
              <a:t>$19M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400"/>
              <a:t>Remaining allocation:</a:t>
            </a:r>
            <a:r>
              <a:rPr lang="en-US" sz="2400" dirty="0"/>
              <a:t>			 ~$35M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D6733-248F-443E-BFB8-D2D673FC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5EA39-F23B-4C3D-9856-C49E4336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Renewal Overview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79601AC-535C-985A-972D-4780F27718F3}"/>
              </a:ext>
            </a:extLst>
          </p:cNvPr>
          <p:cNvSpPr/>
          <p:nvPr/>
        </p:nvSpPr>
        <p:spPr>
          <a:xfrm rot="10800000">
            <a:off x="6995311" y="1981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F2618-EAF9-CD4C-8DBF-F77C218AADF4}"/>
              </a:ext>
            </a:extLst>
          </p:cNvPr>
          <p:cNvSpPr txBox="1"/>
          <p:nvPr/>
        </p:nvSpPr>
        <p:spPr>
          <a:xfrm>
            <a:off x="5105401" y="4091970"/>
            <a:ext cx="3657599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Capital Renewal statistics: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23% executed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27% in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50% remaining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8A3D1-064A-7AB3-2218-421B928A8341}"/>
              </a:ext>
            </a:extLst>
          </p:cNvPr>
          <p:cNvSpPr txBox="1"/>
          <p:nvPr/>
        </p:nvSpPr>
        <p:spPr>
          <a:xfrm>
            <a:off x="554528" y="3886200"/>
            <a:ext cx="4017472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General Assembly capital appropriation</a:t>
            </a:r>
          </a:p>
          <a:p>
            <a:pPr algn="ctr"/>
            <a:r>
              <a:rPr lang="en-US" sz="1400" dirty="0"/>
              <a:t>(unexecuted portion reappropriated each year)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Governor’s Office of </a:t>
            </a:r>
            <a:r>
              <a:rPr lang="en-US" dirty="0" err="1"/>
              <a:t>Mgmt</a:t>
            </a:r>
            <a:r>
              <a:rPr lang="en-US" dirty="0"/>
              <a:t> and Budget</a:t>
            </a:r>
          </a:p>
          <a:p>
            <a:pPr algn="ctr"/>
            <a:r>
              <a:rPr lang="en-US" sz="1400" dirty="0"/>
              <a:t>(general obligation bonding)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Capital Development Board</a:t>
            </a:r>
          </a:p>
          <a:p>
            <a:pPr algn="ctr"/>
            <a:r>
              <a:rPr lang="en-US" sz="1400" dirty="0"/>
              <a:t>(Planning	   Design 	 Construction)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774F4-D4ED-300A-9BAD-66D28C22578A}"/>
              </a:ext>
            </a:extLst>
          </p:cNvPr>
          <p:cNvCxnSpPr/>
          <p:nvPr/>
        </p:nvCxnSpPr>
        <p:spPr>
          <a:xfrm>
            <a:off x="2489416" y="444243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1184A0-8C17-7FD2-D398-FBA9386EA2A9}"/>
              </a:ext>
            </a:extLst>
          </p:cNvPr>
          <p:cNvCxnSpPr/>
          <p:nvPr/>
        </p:nvCxnSpPr>
        <p:spPr>
          <a:xfrm>
            <a:off x="2489416" y="520443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133CA6-730A-44BA-A02B-E910EA7079DB}"/>
              </a:ext>
            </a:extLst>
          </p:cNvPr>
          <p:cNvCxnSpPr>
            <a:cxnSpLocks/>
          </p:cNvCxnSpPr>
          <p:nvPr/>
        </p:nvCxnSpPr>
        <p:spPr>
          <a:xfrm rot="16200000">
            <a:off x="2019300" y="5733288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4F0823-007C-639A-8B8A-C912899EF46E}"/>
              </a:ext>
            </a:extLst>
          </p:cNvPr>
          <p:cNvCxnSpPr>
            <a:cxnSpLocks/>
          </p:cNvCxnSpPr>
          <p:nvPr/>
        </p:nvCxnSpPr>
        <p:spPr>
          <a:xfrm rot="16200000">
            <a:off x="2857500" y="5733288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9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736926-69D5-DAFE-127C-0EE65FBE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Capital Renewal – Future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63931-389D-8078-774E-B45BEB29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D1A7-FB98-43FD-AA3D-E7C3EC56B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C43485-E611-42CF-00BE-4CF763853BEB}"/>
              </a:ext>
            </a:extLst>
          </p:cNvPr>
          <p:cNvGraphicFramePr>
            <a:graphicFrameLocks noGrp="1"/>
          </p:cNvGraphicFramePr>
          <p:nvPr/>
        </p:nvGraphicFramePr>
        <p:xfrm>
          <a:off x="523781" y="1282348"/>
          <a:ext cx="7486744" cy="4919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363">
                  <a:extLst>
                    <a:ext uri="{9D8B030D-6E8A-4147-A177-3AD203B41FA5}">
                      <a16:colId xmlns:a16="http://schemas.microsoft.com/office/drawing/2014/main" val="1537776392"/>
                    </a:ext>
                  </a:extLst>
                </a:gridCol>
                <a:gridCol w="5322696">
                  <a:extLst>
                    <a:ext uri="{9D8B030D-6E8A-4147-A177-3AD203B41FA5}">
                      <a16:colId xmlns:a16="http://schemas.microsoft.com/office/drawing/2014/main" val="1319556547"/>
                    </a:ext>
                  </a:extLst>
                </a:gridCol>
                <a:gridCol w="1395685">
                  <a:extLst>
                    <a:ext uri="{9D8B030D-6E8A-4147-A177-3AD203B41FA5}">
                      <a16:colId xmlns:a16="http://schemas.microsoft.com/office/drawing/2014/main" val="2695855576"/>
                    </a:ext>
                  </a:extLst>
                </a:gridCol>
              </a:tblGrid>
              <a:tr h="194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Title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Est. Cost ($K)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675241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Anderson Structural Repairs &amp; Stills Masonry Repairs(Appropriated)</a:t>
                      </a:r>
                      <a:endParaRPr lang="en-US" sz="10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7,875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803891"/>
                  </a:ext>
                </a:extLst>
              </a:tr>
              <a:tr h="218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Boiler replacement project – (Funding switch out for NIU contribution)</a:t>
                      </a:r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970035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 Infrastructure Upgrades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719736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Roof repairs and replacements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013376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Elevator Upgrades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5,000</a:t>
                      </a:r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37049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–Fire Protection Upgrades – Phase I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5,000</a:t>
                      </a:r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953312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Heating system piping conversions – Phase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12,000</a:t>
                      </a:r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7199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HVAC and Hood Exhaust repairs – Phase I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246922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Academic Buildings – General upgrades – Phase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326237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Surplus building demolitions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156584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Campus Wide Boiler Decentralization – Phase 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18904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- Building envelope/windows upgrades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961003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Building Access 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2,000</a:t>
                      </a:r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363165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Altgeld Hall – Building Automation 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1560031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DeKalb Campus – ADA Assessment and upgrades – Phase I</a:t>
                      </a:r>
                      <a:endParaRPr lang="en-US" sz="1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79335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main replacements – Phase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996542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 Infrastructure upgrades – Phase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960025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Boiler upgrades (decentralization) – Phase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484699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Heating system piping conversions – Phase I</a:t>
                      </a: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070432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DeKalb Campus – HVAC and Hood Exhaust repairs – Phase II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123761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Academic Buildings – General upgrades – Phase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314053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Chilled water system upgrades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142206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Campus Wide Boiler Decentralization Phase III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680744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Capital Renewal Projects</a:t>
                      </a:r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$199,214</a:t>
                      </a:r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30381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C84A8F-673B-C386-4620-9219B690243C}"/>
              </a:ext>
            </a:extLst>
          </p:cNvPr>
          <p:cNvCxnSpPr>
            <a:cxnSpLocks/>
          </p:cNvCxnSpPr>
          <p:nvPr/>
        </p:nvCxnSpPr>
        <p:spPr>
          <a:xfrm>
            <a:off x="140116" y="2487456"/>
            <a:ext cx="886376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E4D6E8-FD52-93FE-1816-BED37C10154B}"/>
              </a:ext>
            </a:extLst>
          </p:cNvPr>
          <p:cNvSpPr txBox="1"/>
          <p:nvPr/>
        </p:nvSpPr>
        <p:spPr>
          <a:xfrm>
            <a:off x="8086725" y="1819446"/>
            <a:ext cx="9653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Authorization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DE7DD6-F628-EF4F-8F99-CA621BD3375D}"/>
              </a:ext>
            </a:extLst>
          </p:cNvPr>
          <p:cNvCxnSpPr>
            <a:cxnSpLocks/>
          </p:cNvCxnSpPr>
          <p:nvPr/>
        </p:nvCxnSpPr>
        <p:spPr>
          <a:xfrm>
            <a:off x="8534400" y="2209800"/>
            <a:ext cx="0" cy="28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3CF635-F355-4A01-85CF-5A484C88C625}"/>
              </a:ext>
            </a:extLst>
          </p:cNvPr>
          <p:cNvCxnSpPr>
            <a:cxnSpLocks/>
          </p:cNvCxnSpPr>
          <p:nvPr/>
        </p:nvCxnSpPr>
        <p:spPr>
          <a:xfrm>
            <a:off x="152400" y="3886200"/>
            <a:ext cx="886376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6EABA6-7951-ADDC-4D3C-A0D2FA97AEF1}"/>
              </a:ext>
            </a:extLst>
          </p:cNvPr>
          <p:cNvSpPr txBox="1"/>
          <p:nvPr/>
        </p:nvSpPr>
        <p:spPr>
          <a:xfrm>
            <a:off x="8192566" y="2895600"/>
            <a:ext cx="859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of $450M?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281828-52C9-265F-47F5-3ACD5745E886}"/>
              </a:ext>
            </a:extLst>
          </p:cNvPr>
          <p:cNvCxnSpPr>
            <a:cxnSpLocks/>
          </p:cNvCxnSpPr>
          <p:nvPr/>
        </p:nvCxnSpPr>
        <p:spPr>
          <a:xfrm>
            <a:off x="8569389" y="3326488"/>
            <a:ext cx="0" cy="45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D4BCBA-E9E5-F79A-9A58-9AFF43ACA0D0}"/>
              </a:ext>
            </a:extLst>
          </p:cNvPr>
          <p:cNvSpPr txBox="1"/>
          <p:nvPr/>
        </p:nvSpPr>
        <p:spPr>
          <a:xfrm>
            <a:off x="8192566" y="3854895"/>
            <a:ext cx="823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~$40M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B06327-924D-49F1-5F28-7A721C603FE6}"/>
              </a:ext>
            </a:extLst>
          </p:cNvPr>
          <p:cNvSpPr txBox="1"/>
          <p:nvPr/>
        </p:nvSpPr>
        <p:spPr>
          <a:xfrm>
            <a:off x="8027411" y="584831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~$200M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ABB11-EB85-4D2B-80F4-E9F414CDE866}"/>
              </a:ext>
            </a:extLst>
          </p:cNvPr>
          <p:cNvSpPr txBox="1"/>
          <p:nvPr/>
        </p:nvSpPr>
        <p:spPr>
          <a:xfrm>
            <a:off x="2264253" y="6370973"/>
            <a:ext cx="423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Priorities submitted with FY26 IBHE RAMP  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59C39594-AA0C-2A30-EF12-8C44AC797E62}"/>
              </a:ext>
            </a:extLst>
          </p:cNvPr>
          <p:cNvSpPr/>
          <p:nvPr/>
        </p:nvSpPr>
        <p:spPr>
          <a:xfrm>
            <a:off x="5181600" y="3200400"/>
            <a:ext cx="1752600" cy="1295398"/>
          </a:xfrm>
          <a:prstGeom prst="borderCallout1">
            <a:avLst>
              <a:gd name="adj1" fmla="val 41366"/>
              <a:gd name="adj2" fmla="val 103613"/>
              <a:gd name="adj3" fmla="val 2849"/>
              <a:gd name="adj4" fmla="val 1739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Indication of $450M to be invested across all higher ed</a:t>
            </a:r>
          </a:p>
        </p:txBody>
      </p:sp>
    </p:spTree>
    <p:extLst>
      <p:ext uri="{BB962C8B-B14F-4D97-AF65-F5344CB8AC3E}">
        <p14:creationId xmlns:p14="http://schemas.microsoft.com/office/powerpoint/2010/main" val="190195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B216DD-A724-4E5F-B565-8A8656A62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165209"/>
              </p:ext>
            </p:extLst>
          </p:nvPr>
        </p:nvGraphicFramePr>
        <p:xfrm>
          <a:off x="325360" y="1326847"/>
          <a:ext cx="8056640" cy="461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EBBF77-7C55-4721-BC28-601C380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Capital Investment Trend/Forecast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2EF68-EC22-4BF5-8214-142196A1A89D}"/>
              </a:ext>
            </a:extLst>
          </p:cNvPr>
          <p:cNvSpPr txBox="1"/>
          <p:nvPr/>
        </p:nvSpPr>
        <p:spPr>
          <a:xfrm>
            <a:off x="5965214" y="4006864"/>
            <a:ext cx="113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Capital Renewal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EB7B-F873-4C94-ACF2-FB3C1E89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40B15-3B17-4440-AB10-3455DB3E3519}"/>
              </a:ext>
            </a:extLst>
          </p:cNvPr>
          <p:cNvSpPr txBox="1"/>
          <p:nvPr/>
        </p:nvSpPr>
        <p:spPr>
          <a:xfrm>
            <a:off x="6127867" y="3258388"/>
            <a:ext cx="82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Capital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00B8EFF-193B-DF84-88F3-2442193CA902}"/>
              </a:ext>
            </a:extLst>
          </p:cNvPr>
          <p:cNvSpPr txBox="1"/>
          <p:nvPr/>
        </p:nvSpPr>
        <p:spPr>
          <a:xfrm>
            <a:off x="4129010" y="4156227"/>
            <a:ext cx="552450" cy="234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D0BFC93-60A5-A176-38E6-9ED62415E10B}"/>
              </a:ext>
            </a:extLst>
          </p:cNvPr>
          <p:cNvSpPr txBox="1"/>
          <p:nvPr/>
        </p:nvSpPr>
        <p:spPr>
          <a:xfrm>
            <a:off x="1008016" y="3752170"/>
            <a:ext cx="444500" cy="2413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0BE63CD-C7F9-1885-FBA3-A1CD43E32284}"/>
              </a:ext>
            </a:extLst>
          </p:cNvPr>
          <p:cNvSpPr txBox="1"/>
          <p:nvPr/>
        </p:nvSpPr>
        <p:spPr>
          <a:xfrm>
            <a:off x="2001760" y="4191000"/>
            <a:ext cx="450850" cy="234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889B4962-5C9A-7925-0FB4-4709D01211AD}"/>
              </a:ext>
            </a:extLst>
          </p:cNvPr>
          <p:cNvSpPr txBox="1"/>
          <p:nvPr/>
        </p:nvSpPr>
        <p:spPr>
          <a:xfrm>
            <a:off x="3220960" y="4191000"/>
            <a:ext cx="450850" cy="234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EDD12D48-E475-CCD0-F2E9-DBFC7D47645F}"/>
              </a:ext>
            </a:extLst>
          </p:cNvPr>
          <p:cNvSpPr txBox="1"/>
          <p:nvPr/>
        </p:nvSpPr>
        <p:spPr>
          <a:xfrm>
            <a:off x="1315960" y="4343400"/>
            <a:ext cx="593090" cy="234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Altgeld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4E1EDB58-8990-C314-743E-5091A44FAA8D}"/>
              </a:ext>
            </a:extLst>
          </p:cNvPr>
          <p:cNvSpPr txBox="1"/>
          <p:nvPr/>
        </p:nvSpPr>
        <p:spPr>
          <a:xfrm>
            <a:off x="5486400" y="1814218"/>
            <a:ext cx="552450" cy="234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19263-44E3-CB76-8C56-8D18F5EF25C1}"/>
              </a:ext>
            </a:extLst>
          </p:cNvPr>
          <p:cNvSpPr txBox="1"/>
          <p:nvPr/>
        </p:nvSpPr>
        <p:spPr>
          <a:xfrm rot="21307706">
            <a:off x="2388389" y="3738438"/>
            <a:ext cx="28525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Annual target to keep pace with deterioration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7F05D-2FE6-93B6-0A9D-1EC6A70F7E8C}"/>
              </a:ext>
            </a:extLst>
          </p:cNvPr>
          <p:cNvSpPr txBox="1"/>
          <p:nvPr/>
        </p:nvSpPr>
        <p:spPr>
          <a:xfrm rot="20503038">
            <a:off x="1968111" y="2692442"/>
            <a:ext cx="28525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Cumulative Deferred </a:t>
            </a:r>
            <a:r>
              <a:rPr lang="en-US" sz="1050" dirty="0" err="1">
                <a:solidFill>
                  <a:prstClr val="black"/>
                </a:solidFill>
                <a:latin typeface="Calibri"/>
              </a:rPr>
              <a:t>Maint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56EC69-B4C1-3DB3-FB7F-5D4B66D97B9C}"/>
              </a:ext>
            </a:extLst>
          </p:cNvPr>
          <p:cNvCxnSpPr/>
          <p:nvPr/>
        </p:nvCxnSpPr>
        <p:spPr>
          <a:xfrm>
            <a:off x="5965214" y="1592616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BA049B-ADF7-1573-138A-EF17FB6503F4}"/>
              </a:ext>
            </a:extLst>
          </p:cNvPr>
          <p:cNvCxnSpPr/>
          <p:nvPr/>
        </p:nvCxnSpPr>
        <p:spPr>
          <a:xfrm flipH="1">
            <a:off x="5181600" y="1934998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5D082CA-279A-C4E7-2131-289722F2A386}"/>
              </a:ext>
            </a:extLst>
          </p:cNvPr>
          <p:cNvSpPr txBox="1"/>
          <p:nvPr/>
        </p:nvSpPr>
        <p:spPr>
          <a:xfrm rot="16200000">
            <a:off x="6828789" y="3025138"/>
            <a:ext cx="28525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Cumulative Deferred </a:t>
            </a:r>
            <a:r>
              <a:rPr lang="en-US" sz="1050" dirty="0" err="1">
                <a:solidFill>
                  <a:prstClr val="black"/>
                </a:solidFill>
                <a:latin typeface="Calibri"/>
              </a:rPr>
              <a:t>Maint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ED31C24B-CE74-F6BE-13CA-FBA33AFF5B10}"/>
              </a:ext>
            </a:extLst>
          </p:cNvPr>
          <p:cNvSpPr/>
          <p:nvPr/>
        </p:nvSpPr>
        <p:spPr>
          <a:xfrm>
            <a:off x="7062038" y="3579617"/>
            <a:ext cx="567714" cy="53340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046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8CBE90-A643-4904-AB28-B400D76E949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19CB2C-3FC7-44C8-9C4F-77A8E634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C7780-F9FF-4714-A8D4-190CDA9F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Projects - BBHTC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8FFB2D-C220-7B07-DCCD-F71AC91EC11F}"/>
              </a:ext>
            </a:extLst>
          </p:cNvPr>
          <p:cNvSpPr txBox="1">
            <a:spLocks/>
          </p:cNvSpPr>
          <p:nvPr/>
        </p:nvSpPr>
        <p:spPr>
          <a:xfrm>
            <a:off x="628650" y="1295400"/>
            <a:ext cx="7886700" cy="464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Timeline</a:t>
            </a:r>
          </a:p>
          <a:p>
            <a:pPr lvl="1"/>
            <a:r>
              <a:rPr lang="en-US" sz="2000" dirty="0"/>
              <a:t>Schematic Design thru Mar 2025</a:t>
            </a:r>
          </a:p>
          <a:p>
            <a:pPr lvl="1"/>
            <a:r>
              <a:rPr lang="en-US" sz="2000" dirty="0"/>
              <a:t>Design Development Spring-Fall 2025</a:t>
            </a:r>
          </a:p>
          <a:p>
            <a:pPr lvl="1"/>
            <a:r>
              <a:rPr lang="en-US" sz="2000" dirty="0"/>
              <a:t>Construction documentation prep Fall-Spring 2026</a:t>
            </a:r>
          </a:p>
          <a:p>
            <a:pPr lvl="1"/>
            <a:r>
              <a:rPr lang="en-US" sz="2000" dirty="0"/>
              <a:t>Bidding/Contracts Spring-Summer 2026</a:t>
            </a:r>
          </a:p>
          <a:p>
            <a:pPr lvl="1"/>
            <a:r>
              <a:rPr lang="en-US" sz="2000" dirty="0"/>
              <a:t>Construction Fall 2026 thru Summer 2028</a:t>
            </a:r>
          </a:p>
          <a:p>
            <a:r>
              <a:rPr lang="en-US" sz="2400" dirty="0"/>
              <a:t>Leveraging $10M of $40M donation to enhance support for interdisciplinary/collaboration spaces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7F317-EFA3-4FC0-95E1-C918F0CBD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19" r="15690"/>
          <a:stretch/>
        </p:blipFill>
        <p:spPr>
          <a:xfrm>
            <a:off x="6033629" y="4523826"/>
            <a:ext cx="3089917" cy="1848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0753D-CFDC-5DF4-2679-2E45AE649A05}"/>
              </a:ext>
            </a:extLst>
          </p:cNvPr>
          <p:cNvSpPr txBox="1"/>
          <p:nvPr/>
        </p:nvSpPr>
        <p:spPr>
          <a:xfrm>
            <a:off x="685800" y="6248400"/>
            <a:ext cx="70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1st floor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C74BC-855F-92C3-8B51-7A6E9AF621B6}"/>
              </a:ext>
            </a:extLst>
          </p:cNvPr>
          <p:cNvSpPr txBox="1"/>
          <p:nvPr/>
        </p:nvSpPr>
        <p:spPr>
          <a:xfrm>
            <a:off x="2037023" y="6248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2nd floor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6B17B-171D-EF2F-26AE-A281614157FE}"/>
              </a:ext>
            </a:extLst>
          </p:cNvPr>
          <p:cNvSpPr txBox="1"/>
          <p:nvPr/>
        </p:nvSpPr>
        <p:spPr>
          <a:xfrm>
            <a:off x="4040236" y="6276201"/>
            <a:ext cx="727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3rd floor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E14F72-2C1B-20D8-282A-1634B7413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" y="4519200"/>
            <a:ext cx="6033629" cy="2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19CB2C-3FC7-44C8-9C4F-77A8E634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C7780-F9FF-4714-A8D4-190CDA9F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Projects - NICCS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4E16DD-E489-4310-B07D-D472851BB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4629150" cy="46482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dirty="0"/>
              <a:t>Timeline: </a:t>
            </a:r>
          </a:p>
          <a:p>
            <a:pPr lvl="1"/>
            <a:r>
              <a:rPr lang="en-US" sz="2000" dirty="0"/>
              <a:t>Design/Build RFP process Spring to Summer 2025 </a:t>
            </a:r>
          </a:p>
          <a:p>
            <a:pPr lvl="1"/>
            <a:r>
              <a:rPr lang="en-US" sz="2000" dirty="0"/>
              <a:t>Design/construction </a:t>
            </a:r>
            <a:r>
              <a:rPr lang="en-US" sz="2000"/>
              <a:t>window Fall 2025 </a:t>
            </a:r>
            <a:r>
              <a:rPr lang="en-US" sz="2000" dirty="0"/>
              <a:t>to Fall 2026 </a:t>
            </a:r>
          </a:p>
          <a:p>
            <a:r>
              <a:rPr lang="en-US" sz="2400" dirty="0"/>
              <a:t>Philanthropic commitment</a:t>
            </a:r>
          </a:p>
          <a:p>
            <a:pPr lvl="1"/>
            <a:r>
              <a:rPr lang="en-US" sz="2000" dirty="0"/>
              <a:t>$2.5M to enhance sustainable amenities</a:t>
            </a:r>
          </a:p>
          <a:p>
            <a:r>
              <a:rPr lang="en-US" sz="2400" dirty="0"/>
              <a:t>Main features</a:t>
            </a:r>
          </a:p>
          <a:p>
            <a:pPr lvl="1"/>
            <a:r>
              <a:rPr lang="en-US" sz="2000" dirty="0"/>
              <a:t>Open and enclosed meeting spaces</a:t>
            </a:r>
          </a:p>
          <a:p>
            <a:pPr lvl="1"/>
            <a:r>
              <a:rPr lang="en-US" sz="2000" dirty="0"/>
              <a:t>Lab spaces focused on food systems, water resources, and environmental adaption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C4F66-E3E2-A5D3-D009-1615D24D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86" y="1690296"/>
            <a:ext cx="2267860" cy="181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1DB29F-BD04-ACF2-6850-4FA5C925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16"/>
          <a:stretch/>
        </p:blipFill>
        <p:spPr>
          <a:xfrm>
            <a:off x="5257800" y="3519817"/>
            <a:ext cx="3705838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77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237380</TotalTime>
  <Words>1064</Words>
  <Application>Microsoft Office PowerPoint</Application>
  <PresentationFormat>On-screen Show (4:3)</PresentationFormat>
  <Paragraphs>242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Myriad Pro</vt:lpstr>
      <vt:lpstr>Calibri</vt:lpstr>
      <vt:lpstr>Wingdings</vt:lpstr>
      <vt:lpstr>Symbol</vt:lpstr>
      <vt:lpstr>1_Office Theme</vt:lpstr>
      <vt:lpstr>FY24 Capital Investment Review and Forecast</vt:lpstr>
      <vt:lpstr>Overview</vt:lpstr>
      <vt:lpstr>Sustainment Investment Trend/Forecast</vt:lpstr>
      <vt:lpstr>Active Capital Renewal Projects</vt:lpstr>
      <vt:lpstr>Capital Renewal Overview</vt:lpstr>
      <vt:lpstr>Capital Renewal – Future Priorities</vt:lpstr>
      <vt:lpstr>Capital Investment Trend/Forecast</vt:lpstr>
      <vt:lpstr>Active Projects - BBHTC</vt:lpstr>
      <vt:lpstr>Active Projects - NICCS</vt:lpstr>
      <vt:lpstr>Active Projects - Energy</vt:lpstr>
      <vt:lpstr>Strategy on Space</vt:lpstr>
      <vt:lpstr>Space Utilization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John Heckmann</cp:lastModifiedBy>
  <cp:revision>150</cp:revision>
  <cp:lastPrinted>2022-02-08T22:56:10Z</cp:lastPrinted>
  <dcterms:created xsi:type="dcterms:W3CDTF">2010-05-18T23:17:18Z</dcterms:created>
  <dcterms:modified xsi:type="dcterms:W3CDTF">2025-02-14T14:06:13Z</dcterms:modified>
</cp:coreProperties>
</file>