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7" r:id="rId2"/>
    <p:sldMasterId id="2147483679" r:id="rId3"/>
  </p:sldMasterIdLst>
  <p:notesMasterIdLst>
    <p:notesMasterId r:id="rId9"/>
  </p:notesMasterIdLst>
  <p:handoutMasterIdLst>
    <p:handoutMasterId r:id="rId10"/>
  </p:handoutMasterIdLst>
  <p:sldIdLst>
    <p:sldId id="308" r:id="rId4"/>
    <p:sldId id="582" r:id="rId5"/>
    <p:sldId id="584" r:id="rId6"/>
    <p:sldId id="583" r:id="rId7"/>
    <p:sldId id="585" r:id="rId8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000"/>
    <a:srgbClr val="BF2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612F01-CFF1-4527-BD16-6336C9D9D780}" v="2" dt="2025-02-12T22:49:27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84286" autoAdjust="0"/>
  </p:normalViewPr>
  <p:slideViewPr>
    <p:cSldViewPr snapToGrid="0">
      <p:cViewPr varScale="1">
        <p:scale>
          <a:sx n="107" d="100"/>
          <a:sy n="107" d="100"/>
        </p:scale>
        <p:origin x="2240" y="160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211A00E0-8A82-468F-9B2B-F8EB4AB6399D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4DC4D65-DA11-4126-9556-9310B89565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377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A2F7AD5-1E06-481F-9C05-C3A40CB42C63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29BF22EF-CF13-4EA3-BA93-BBE40C1538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23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BF22EF-CF13-4EA3-BA93-BBE40C15388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01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BF22EF-CF13-4EA3-BA93-BBE40C15388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0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2200"/>
            <a:ext cx="9144000" cy="457200"/>
          </a:xfrm>
          <a:prstGeom prst="rect">
            <a:avLst/>
          </a:prstGeom>
          <a:solidFill>
            <a:srgbClr val="AF00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304800"/>
            <a:ext cx="9144000" cy="914400"/>
          </a:xfrm>
          <a:prstGeom prst="rect">
            <a:avLst/>
          </a:prstGeom>
          <a:solidFill>
            <a:srgbClr val="A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effectLst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954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3733800"/>
            <a:ext cx="7924800" cy="838200"/>
          </a:xfrm>
        </p:spPr>
        <p:txBody>
          <a:bodyPr/>
          <a:lstStyle>
            <a:lvl1pPr algn="ctr">
              <a:defRPr sz="3600">
                <a:solidFill>
                  <a:srgbClr val="AF0000"/>
                </a:solidFill>
              </a:defRPr>
            </a:lvl1pPr>
          </a:lstStyle>
          <a:p>
            <a:r>
              <a:rPr lang="en-US"/>
              <a:t>Click here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533400"/>
            <a:ext cx="3275951" cy="26363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4962524"/>
            <a:ext cx="9144002" cy="1895476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05400"/>
            <a:ext cx="6553200" cy="80486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52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6362" y="381030"/>
            <a:ext cx="8267144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438172" y="1216152"/>
            <a:ext cx="8267144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27" name="Group 26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28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4780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  <p:sp>
        <p:nvSpPr>
          <p:cNvPr id="29" name="Holder 6"/>
          <p:cNvSpPr>
            <a:spLocks noGrp="1"/>
          </p:cNvSpPr>
          <p:nvPr>
            <p:ph type="sldNum" sz="quarter" idx="4"/>
          </p:nvPr>
        </p:nvSpPr>
        <p:spPr>
          <a:xfrm>
            <a:off x="288925" y="6327775"/>
            <a:ext cx="473075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89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426362" y="1169987"/>
            <a:ext cx="8278954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6362" y="381030"/>
            <a:ext cx="8267144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685800" y="1371599"/>
            <a:ext cx="7754659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27" name="Group 26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28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3256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105337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Footer – Edit in Insert Menu &gt; Header &amp; Footer (then Apply to All)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426363" y="1216152"/>
            <a:ext cx="3939718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736843" y="1216152"/>
            <a:ext cx="3939718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3158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Footer – Edit in Insert Menu &gt; Header &amp; Footer (then Apply to All)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679038" y="1169987"/>
            <a:ext cx="4069438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26362" y="1169987"/>
            <a:ext cx="4069438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609600" y="1312858"/>
            <a:ext cx="37338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4876800" y="1295395"/>
            <a:ext cx="37338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44801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6362" y="381030"/>
            <a:ext cx="8267144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grpSp>
        <p:nvGrpSpPr>
          <p:cNvPr id="27" name="Group 26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28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31" name="Straight Connector 30"/>
          <p:cNvCxnSpPr/>
          <p:nvPr userDrawn="1"/>
        </p:nvCxnSpPr>
        <p:spPr>
          <a:xfrm>
            <a:off x="5925447" y="1219200"/>
            <a:ext cx="1815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3171403" y="1219200"/>
            <a:ext cx="4502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8674990" y="1219200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426363" y="1219200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556082" y="1216152"/>
            <a:ext cx="2483763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3321115" y="1229469"/>
            <a:ext cx="2483763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6086148" y="1216152"/>
            <a:ext cx="2483763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5542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1418765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80" y="2895631"/>
            <a:ext cx="7943827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46" name="Group 45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2494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3378270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80" y="5240427"/>
            <a:ext cx="7943827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46" name="Group 45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5542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630602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1973" y="381030"/>
            <a:ext cx="8392822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6304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2296212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9144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8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6304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3117376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194329"/>
          </a:xfrm>
          <a:prstGeom prst="rect">
            <a:avLst/>
          </a:prstGeom>
          <a:solidFill>
            <a:srgbClr val="C8102E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3733800"/>
            <a:ext cx="7924800" cy="1219200"/>
          </a:xfrm>
        </p:spPr>
        <p:txBody>
          <a:bodyPr anchor="b"/>
          <a:lstStyle>
            <a:lvl1pPr algn="ctr"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/>
              <a:t>Click here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72"/>
          <a:stretch/>
        </p:blipFill>
        <p:spPr>
          <a:xfrm>
            <a:off x="2922055" y="289525"/>
            <a:ext cx="3299890" cy="268227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34240"/>
            <a:ext cx="6553200" cy="80486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850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84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821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194329"/>
          </a:xfrm>
          <a:prstGeom prst="rect">
            <a:avLst/>
          </a:prstGeom>
          <a:solidFill>
            <a:srgbClr val="C8102E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3733800"/>
            <a:ext cx="7924800" cy="1219200"/>
          </a:xfrm>
        </p:spPr>
        <p:txBody>
          <a:bodyPr anchor="b"/>
          <a:lstStyle>
            <a:lvl1pPr algn="ctr"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here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72"/>
          <a:stretch/>
        </p:blipFill>
        <p:spPr>
          <a:xfrm>
            <a:off x="2922055" y="289525"/>
            <a:ext cx="3299890" cy="268227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34240"/>
            <a:ext cx="6553200" cy="80486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49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848600" cy="464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43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673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 dirty="0"/>
              <a:t>Sub-Header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42734795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28261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35494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b="1">
                <a:solidFill>
                  <a:srgbClr val="C8102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100" b="1">
                <a:solidFill>
                  <a:srgbClr val="C8102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516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871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66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03597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295400"/>
            <a:ext cx="7620000" cy="533400"/>
          </a:xfrm>
        </p:spPr>
        <p:txBody>
          <a:bodyPr/>
          <a:lstStyle>
            <a:lvl1pPr marL="0" indent="0">
              <a:buNone/>
              <a:defRPr b="1" baseline="0">
                <a:solidFill>
                  <a:srgbClr val="AF0000"/>
                </a:solidFill>
              </a:defRPr>
            </a:lvl1pPr>
          </a:lstStyle>
          <a:p>
            <a:pPr lvl="0"/>
            <a:r>
              <a:rPr lang="en-US"/>
              <a:t>Sub-Header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29578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151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581400"/>
            <a:ext cx="4038600" cy="21335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522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384548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3845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6425" y="1219200"/>
            <a:ext cx="38131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425" y="1858962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0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0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00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0456" y="2442970"/>
            <a:ext cx="334918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81000" y="4637866"/>
            <a:ext cx="3349184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240030" y="6400805"/>
            <a:ext cx="4114800" cy="138499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>
                <a:solidFill>
                  <a:srgbClr val="A0A1A2"/>
                </a:solidFill>
                <a:latin typeface="Arial"/>
                <a:cs typeface="Arial"/>
              </a:rPr>
              <a:t>2022 </a:t>
            </a:r>
            <a:r>
              <a:rPr lang="en-US" sz="700" spc="11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>
              <a:latin typeface="Arial"/>
              <a:cs typeface="Arial"/>
            </a:endParaRPr>
          </a:p>
        </p:txBody>
      </p:sp>
      <p:sp>
        <p:nvSpPr>
          <p:cNvPr id="126" name="object 2"/>
          <p:cNvSpPr/>
          <p:nvPr userDrawn="1"/>
        </p:nvSpPr>
        <p:spPr>
          <a:xfrm>
            <a:off x="3878020" y="2424960"/>
            <a:ext cx="5265979" cy="1723709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D00A2C"/>
              </a:solidFill>
            </a:endParaRPr>
          </a:p>
        </p:txBody>
      </p:sp>
      <p:grpSp>
        <p:nvGrpSpPr>
          <p:cNvPr id="127" name="Group 126"/>
          <p:cNvGrpSpPr>
            <a:grpSpLocks noChangeAspect="1"/>
          </p:cNvGrpSpPr>
          <p:nvPr userDrawn="1"/>
        </p:nvGrpSpPr>
        <p:grpSpPr bwMode="auto">
          <a:xfrm>
            <a:off x="4354513" y="2846402"/>
            <a:ext cx="4428919" cy="848004"/>
            <a:chOff x="1683" y="1747"/>
            <a:chExt cx="4314" cy="826"/>
          </a:xfrm>
        </p:grpSpPr>
        <p:sp>
          <p:nvSpPr>
            <p:cNvPr id="128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2740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3000">
              <a:schemeClr val="bg1">
                <a:lumMod val="95000"/>
              </a:schemeClr>
            </a:gs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4962524"/>
            <a:ext cx="9144002" cy="1895476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14"/>
          <p:cNvSpPr/>
          <p:nvPr userDrawn="1"/>
        </p:nvSpPr>
        <p:spPr>
          <a:xfrm>
            <a:off x="0" y="304800"/>
            <a:ext cx="9144000" cy="914400"/>
          </a:xfrm>
          <a:prstGeom prst="rect">
            <a:avLst/>
          </a:prstGeom>
          <a:solidFill>
            <a:srgbClr val="A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18954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07001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6A54-2A6B-4242-B691-C4DE4231F394}" type="datetimeFigureOut">
              <a:rPr lang="en-US" smtClean="0"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67200" y="6483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0" y="6483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D1A7-FB98-43FD-AA3D-E7C3EC56B29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304800"/>
            <a:ext cx="678610" cy="118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37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6" r:id="rId3"/>
    <p:sldLayoutId id="2147483661" r:id="rId4"/>
    <p:sldLayoutId id="2147483665" r:id="rId5"/>
    <p:sldLayoutId id="2147483662" r:id="rId6"/>
    <p:sldLayoutId id="2147483663" r:id="rId7"/>
    <p:sldLayoutId id="2147483664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0"/>
            <a:ext cx="9144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 dirty="0">
              <a:solidFill>
                <a:srgbClr val="D00A2C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 userDrawn="1"/>
        </p:nvGrpSpPr>
        <p:grpSpPr>
          <a:xfrm>
            <a:off x="8358964" y="5791200"/>
            <a:ext cx="480236" cy="838230"/>
            <a:chOff x="3709987" y="1414463"/>
            <a:chExt cx="523875" cy="914400"/>
          </a:xfrm>
        </p:grpSpPr>
        <p:sp>
          <p:nvSpPr>
            <p:cNvPr id="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6363" y="381030"/>
            <a:ext cx="8248627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438173" y="1216152"/>
            <a:ext cx="8248627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288925" y="6327775"/>
            <a:ext cx="473075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3346" y="6326765"/>
            <a:ext cx="6554254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Footer – Edit in Insert Menu &gt; Header &amp; Footer (then Apply to All)</a:t>
            </a:r>
          </a:p>
        </p:txBody>
      </p:sp>
    </p:spTree>
    <p:extLst>
      <p:ext uri="{BB962C8B-B14F-4D97-AF65-F5344CB8AC3E}">
        <p14:creationId xmlns:p14="http://schemas.microsoft.com/office/powerpoint/2010/main" val="115306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C8102E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effectLst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43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3404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76A6A54-2A6B-4242-B691-C4DE4231F394}" type="datetimeFigureOut">
              <a:rPr lang="en-US" smtClean="0"/>
              <a:pPr/>
              <a:t>2/17/25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914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2FED1A7-FB98-43FD-AA3D-E7C3EC56B2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481998"/>
            <a:ext cx="678610" cy="118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61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Myriad Pro" panose="020B0503030403020204" pitchFamily="34" charset="0"/>
          <a:ea typeface="Roboto Slab" pitchFamily="2" charset="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6930"/>
            <a:ext cx="7924800" cy="984885"/>
          </a:xfrm>
        </p:spPr>
        <p:txBody>
          <a:bodyPr/>
          <a:lstStyle/>
          <a:p>
            <a:r>
              <a:rPr lang="en-US" sz="3200" b="1" dirty="0">
                <a:latin typeface="Myriad Pro" panose="020B0503030403020204" charset="0"/>
              </a:rPr>
              <a:t>Illinois Public Universities</a:t>
            </a:r>
            <a:br>
              <a:rPr lang="en-US" sz="3200" b="1" dirty="0">
                <a:latin typeface="Myriad Pro" panose="020B0503030403020204" charset="0"/>
              </a:rPr>
            </a:br>
            <a:r>
              <a:rPr lang="en-US" sz="3200" b="1" dirty="0">
                <a:latin typeface="Myriad Pro" panose="020B0503030403020204" charset="0"/>
              </a:rPr>
              <a:t>Tuition and Fee Comparison</a:t>
            </a:r>
            <a:endParaRPr lang="en-US" sz="3200" b="1" dirty="0">
              <a:solidFill>
                <a:srgbClr val="AF0000"/>
              </a:solidFill>
              <a:latin typeface="Myriad Pro" panose="020B0503030403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11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6039F3-52EA-94A9-D26C-3C4107F57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Tuition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B2D1CE-C1E6-FC94-53D1-F1BE183298F8}"/>
              </a:ext>
            </a:extLst>
          </p:cNvPr>
          <p:cNvSpPr txBox="1"/>
          <p:nvPr/>
        </p:nvSpPr>
        <p:spPr>
          <a:xfrm>
            <a:off x="457200" y="5883689"/>
            <a:ext cx="80168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/>
                <a:ea typeface="+mn-ea"/>
                <a:cs typeface="Times New Roman"/>
              </a:rPr>
              <a:t>Source: NIU: FY26 Proposed Tuition &amp; Fees. U of </a:t>
            </a:r>
            <a:r>
              <a:rPr lang="en-US" sz="1200" kern="0" dirty="0">
                <a:solidFill>
                  <a:srgbClr val="AF0000"/>
                </a:solidFill>
                <a:latin typeface="Calibri"/>
                <a:cs typeface="Times New Roman"/>
              </a:rPr>
              <a:t>I: BOT approved Tuition.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/>
                <a:ea typeface="+mn-ea"/>
                <a:cs typeface="Times New Roman"/>
              </a:rPr>
              <a:t>All others: IBHE Records, updated August 2024.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C2388B-0EF6-3149-907D-88F742C9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578" y="1307550"/>
            <a:ext cx="8016844" cy="457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7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1EDD4A-5006-051F-34B9-F51B9AFD4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FY26 Tuition &amp; Fees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0B609B-FA4E-6B95-B575-2BE63B631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153" y="1329672"/>
            <a:ext cx="4091412" cy="471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25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3AC11A-44C4-5D33-E6E3-4C358BDE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FY16 – </a:t>
            </a:r>
            <a:r>
              <a:rPr lang="en-US"/>
              <a:t>FY26 Tuition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A27378-73BF-B800-B192-6529D78251B5}"/>
              </a:ext>
            </a:extLst>
          </p:cNvPr>
          <p:cNvSpPr txBox="1"/>
          <p:nvPr/>
        </p:nvSpPr>
        <p:spPr>
          <a:xfrm>
            <a:off x="457200" y="5883689"/>
            <a:ext cx="80168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/>
                <a:ea typeface="+mn-ea"/>
                <a:cs typeface="Times New Roman"/>
              </a:rPr>
              <a:t>Source: NIU: FY26 Proposed Tuition &amp; Fees. U of </a:t>
            </a:r>
            <a:r>
              <a:rPr lang="en-US" sz="1200" kern="0" dirty="0">
                <a:solidFill>
                  <a:srgbClr val="AF0000"/>
                </a:solidFill>
                <a:latin typeface="Calibri"/>
                <a:cs typeface="Times New Roman"/>
              </a:rPr>
              <a:t>I: BOT approved Tuition.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/>
                <a:ea typeface="+mn-ea"/>
                <a:cs typeface="Times New Roman"/>
              </a:rPr>
              <a:t>All others: IBHE Records, updated August 2024.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843421-29A5-211B-4DE7-B9BF569AE2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9470" y="1656784"/>
            <a:ext cx="8445059" cy="384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676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F96628-C140-05EE-E46C-654C34311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of Attendance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347EC-BC76-A02A-C013-E5FD99F85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5000" y="1351901"/>
            <a:ext cx="4654000" cy="462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7156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14702</TotalTime>
  <Words>78</Words>
  <Application>Microsoft Macintosh PowerPoint</Application>
  <PresentationFormat>On-screen Show (4:3)</PresentationFormat>
  <Paragraphs>10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1_Office Theme</vt:lpstr>
      <vt:lpstr>Office Theme</vt:lpstr>
      <vt:lpstr>2_Office Theme</vt:lpstr>
      <vt:lpstr>Illinois Public Universities Tuition and Fee Comparison</vt:lpstr>
      <vt:lpstr>Tuition</vt:lpstr>
      <vt:lpstr>FY26 Tuition &amp; Fees</vt:lpstr>
      <vt:lpstr>FY16 – FY26 Tuition</vt:lpstr>
      <vt:lpstr>Cost of Attendance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Jennice O'Brien</dc:creator>
  <cp:lastModifiedBy>George Middlemist</cp:lastModifiedBy>
  <cp:revision>27</cp:revision>
  <cp:lastPrinted>2016-08-26T20:10:15Z</cp:lastPrinted>
  <dcterms:created xsi:type="dcterms:W3CDTF">2010-05-18T23:17:18Z</dcterms:created>
  <dcterms:modified xsi:type="dcterms:W3CDTF">2025-02-17T22:34:05Z</dcterms:modified>
</cp:coreProperties>
</file>