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8" r:id="rId1"/>
    <p:sldMasterId id="2147483667" r:id="rId2"/>
  </p:sldMasterIdLst>
  <p:notesMasterIdLst>
    <p:notesMasterId r:id="rId19"/>
  </p:notesMasterIdLst>
  <p:handoutMasterIdLst>
    <p:handoutMasterId r:id="rId20"/>
  </p:handoutMasterIdLst>
  <p:sldIdLst>
    <p:sldId id="271" r:id="rId3"/>
    <p:sldId id="272" r:id="rId4"/>
    <p:sldId id="289" r:id="rId5"/>
    <p:sldId id="292" r:id="rId6"/>
    <p:sldId id="293" r:id="rId7"/>
    <p:sldId id="290" r:id="rId8"/>
    <p:sldId id="256" r:id="rId9"/>
    <p:sldId id="274" r:id="rId10"/>
    <p:sldId id="276" r:id="rId11"/>
    <p:sldId id="283" r:id="rId12"/>
    <p:sldId id="285" r:id="rId13"/>
    <p:sldId id="286" r:id="rId14"/>
    <p:sldId id="284" r:id="rId15"/>
    <p:sldId id="277" r:id="rId16"/>
    <p:sldId id="291" r:id="rId17"/>
    <p:sldId id="2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02E"/>
    <a:srgbClr val="AF0000"/>
    <a:srgbClr val="BF2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487" autoAdjust="0"/>
  </p:normalViewPr>
  <p:slideViewPr>
    <p:cSldViewPr>
      <p:cViewPr varScale="1">
        <p:scale>
          <a:sx n="88" d="100"/>
          <a:sy n="88" d="100"/>
        </p:scale>
        <p:origin x="1470" y="84"/>
      </p:cViewPr>
      <p:guideLst>
        <p:guide orient="horz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253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55ACEB-96AF-4F76-801C-1D65D2A2914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A3319F9-2DC7-4EBE-9595-4E8DA8D7D2F1}">
      <dgm:prSet/>
      <dgm:spPr/>
      <dgm:t>
        <a:bodyPr/>
        <a:lstStyle/>
        <a:p>
          <a:r>
            <a:rPr lang="en-US" dirty="0"/>
            <a:t>Spend the majority of their work time assisting patients. </a:t>
          </a:r>
        </a:p>
      </dgm:t>
    </dgm:pt>
    <dgm:pt modelId="{E871B491-8188-4175-9B09-64F671006465}" type="parTrans" cxnId="{A9F662D9-C7CB-43B8-8FDE-D47D7A037A51}">
      <dgm:prSet/>
      <dgm:spPr/>
      <dgm:t>
        <a:bodyPr/>
        <a:lstStyle/>
        <a:p>
          <a:endParaRPr lang="en-US"/>
        </a:p>
      </dgm:t>
    </dgm:pt>
    <dgm:pt modelId="{4EF422C7-5C49-49C5-8952-D19229AB6D5D}" type="sibTrans" cxnId="{A9F662D9-C7CB-43B8-8FDE-D47D7A037A51}">
      <dgm:prSet/>
      <dgm:spPr/>
      <dgm:t>
        <a:bodyPr/>
        <a:lstStyle/>
        <a:p>
          <a:endParaRPr lang="en-US"/>
        </a:p>
      </dgm:t>
    </dgm:pt>
    <dgm:pt modelId="{CE755837-2772-4DC9-8142-2ADF35B3A47A}">
      <dgm:prSet/>
      <dgm:spPr/>
      <dgm:t>
        <a:bodyPr/>
        <a:lstStyle/>
        <a:p>
          <a:r>
            <a:rPr lang="en-US" dirty="0"/>
            <a:t>Provide personal care, assistance with daily activities and clinical support.</a:t>
          </a:r>
        </a:p>
      </dgm:t>
    </dgm:pt>
    <dgm:pt modelId="{EF641EAE-6B41-47EC-A44C-30B656702F3A}" type="parTrans" cxnId="{73FC367B-2815-4913-A0F4-A49BBCB5FC7B}">
      <dgm:prSet/>
      <dgm:spPr/>
      <dgm:t>
        <a:bodyPr/>
        <a:lstStyle/>
        <a:p>
          <a:endParaRPr lang="en-US"/>
        </a:p>
      </dgm:t>
    </dgm:pt>
    <dgm:pt modelId="{B346A4AE-FCFE-4452-A5BF-272277FC1E55}" type="sibTrans" cxnId="{73FC367B-2815-4913-A0F4-A49BBCB5FC7B}">
      <dgm:prSet/>
      <dgm:spPr/>
      <dgm:t>
        <a:bodyPr/>
        <a:lstStyle/>
        <a:p>
          <a:endParaRPr lang="en-US"/>
        </a:p>
      </dgm:t>
    </dgm:pt>
    <dgm:pt modelId="{EC7DB179-8B66-45EA-9AC6-EFB178265240}">
      <dgm:prSet/>
      <dgm:spPr/>
      <dgm:t>
        <a:bodyPr/>
        <a:lstStyle/>
        <a:p>
          <a:r>
            <a:rPr lang="en-US" dirty="0"/>
            <a:t>Can perceive important aspects of and changes to patients’ health status, such as mobility, pain, cognitive health status and emotional health.</a:t>
          </a:r>
        </a:p>
      </dgm:t>
    </dgm:pt>
    <dgm:pt modelId="{186FD109-031C-4FEA-BB0C-9CAAF52EF20B}" type="parTrans" cxnId="{EB82481E-0BDA-467D-9CAF-8DB0B4AC82DB}">
      <dgm:prSet/>
      <dgm:spPr/>
      <dgm:t>
        <a:bodyPr/>
        <a:lstStyle/>
        <a:p>
          <a:endParaRPr lang="en-US"/>
        </a:p>
      </dgm:t>
    </dgm:pt>
    <dgm:pt modelId="{57DD6DCD-CC45-4376-BE3A-1C1765CFD467}" type="sibTrans" cxnId="{EB82481E-0BDA-467D-9CAF-8DB0B4AC82DB}">
      <dgm:prSet/>
      <dgm:spPr/>
      <dgm:t>
        <a:bodyPr/>
        <a:lstStyle/>
        <a:p>
          <a:endParaRPr lang="en-US"/>
        </a:p>
      </dgm:t>
    </dgm:pt>
    <dgm:pt modelId="{9D299AC8-75DF-4301-816E-FB3B1543FFEB}">
      <dgm:prSet/>
      <dgm:spPr/>
      <dgm:t>
        <a:bodyPr/>
        <a:lstStyle/>
        <a:p>
          <a:r>
            <a:rPr lang="en-US" dirty="0"/>
            <a:t>Help patients and family members communicate with other members of the palliative care team.</a:t>
          </a:r>
        </a:p>
      </dgm:t>
    </dgm:pt>
    <dgm:pt modelId="{E6F50A80-24C1-4666-82CB-B7D92AF25F7C}" type="parTrans" cxnId="{4C07062A-6EF6-4B09-9E9C-CB87E6AE9E44}">
      <dgm:prSet/>
      <dgm:spPr/>
      <dgm:t>
        <a:bodyPr/>
        <a:lstStyle/>
        <a:p>
          <a:endParaRPr lang="en-US"/>
        </a:p>
      </dgm:t>
    </dgm:pt>
    <dgm:pt modelId="{916E76F1-66CC-4270-9BDB-A0935A61F5BA}" type="sibTrans" cxnId="{4C07062A-6EF6-4B09-9E9C-CB87E6AE9E44}">
      <dgm:prSet/>
      <dgm:spPr/>
      <dgm:t>
        <a:bodyPr/>
        <a:lstStyle/>
        <a:p>
          <a:endParaRPr lang="en-US"/>
        </a:p>
      </dgm:t>
    </dgm:pt>
    <dgm:pt modelId="{E9FDEF6A-45A5-4471-AEB7-40585AF8536F}" type="pres">
      <dgm:prSet presAssocID="{7C55ACEB-96AF-4F76-801C-1D65D2A29142}" presName="root" presStyleCnt="0">
        <dgm:presLayoutVars>
          <dgm:dir/>
          <dgm:resizeHandles val="exact"/>
        </dgm:presLayoutVars>
      </dgm:prSet>
      <dgm:spPr/>
    </dgm:pt>
    <dgm:pt modelId="{7F73E697-7188-4105-AFE6-C9DC9EF5CA88}" type="pres">
      <dgm:prSet presAssocID="{BA3319F9-2DC7-4EBE-9595-4E8DA8D7D2F1}" presName="compNode" presStyleCnt="0"/>
      <dgm:spPr/>
    </dgm:pt>
    <dgm:pt modelId="{40507771-4783-4611-8120-BA3E2DE11A6B}" type="pres">
      <dgm:prSet presAssocID="{BA3319F9-2DC7-4EBE-9595-4E8DA8D7D2F1}" presName="bgRect" presStyleLbl="bgShp" presStyleIdx="0" presStyleCnt="4"/>
      <dgm:spPr/>
    </dgm:pt>
    <dgm:pt modelId="{EFD31925-2C6B-4FBD-9FE5-2D6FF4F5A306}" type="pres">
      <dgm:prSet presAssocID="{BA3319F9-2DC7-4EBE-9595-4E8DA8D7D2F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AAE6001-44ED-4337-AAB1-3243A46F70FA}" type="pres">
      <dgm:prSet presAssocID="{BA3319F9-2DC7-4EBE-9595-4E8DA8D7D2F1}" presName="spaceRect" presStyleCnt="0"/>
      <dgm:spPr/>
    </dgm:pt>
    <dgm:pt modelId="{9787B60E-A6E4-4B26-9FC4-BD2898A2E7DC}" type="pres">
      <dgm:prSet presAssocID="{BA3319F9-2DC7-4EBE-9595-4E8DA8D7D2F1}" presName="parTx" presStyleLbl="revTx" presStyleIdx="0" presStyleCnt="4">
        <dgm:presLayoutVars>
          <dgm:chMax val="0"/>
          <dgm:chPref val="0"/>
        </dgm:presLayoutVars>
      </dgm:prSet>
      <dgm:spPr/>
    </dgm:pt>
    <dgm:pt modelId="{E4F8AFD7-1BA1-4051-8B36-31AE58907F50}" type="pres">
      <dgm:prSet presAssocID="{4EF422C7-5C49-49C5-8952-D19229AB6D5D}" presName="sibTrans" presStyleCnt="0"/>
      <dgm:spPr/>
    </dgm:pt>
    <dgm:pt modelId="{76A308DC-AC34-4E01-B97B-461E67BBCB6D}" type="pres">
      <dgm:prSet presAssocID="{CE755837-2772-4DC9-8142-2ADF35B3A47A}" presName="compNode" presStyleCnt="0"/>
      <dgm:spPr/>
    </dgm:pt>
    <dgm:pt modelId="{A9D66646-034D-4C96-B114-E9E6B9FD35FC}" type="pres">
      <dgm:prSet presAssocID="{CE755837-2772-4DC9-8142-2ADF35B3A47A}" presName="bgRect" presStyleLbl="bgShp" presStyleIdx="1" presStyleCnt="4"/>
      <dgm:spPr/>
    </dgm:pt>
    <dgm:pt modelId="{662F2F28-18F4-4653-809B-1287DFAB0A36}" type="pres">
      <dgm:prSet presAssocID="{CE755837-2772-4DC9-8142-2ADF35B3A47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C934C976-CBD8-4CE3-866A-268676D1337E}" type="pres">
      <dgm:prSet presAssocID="{CE755837-2772-4DC9-8142-2ADF35B3A47A}" presName="spaceRect" presStyleCnt="0"/>
      <dgm:spPr/>
    </dgm:pt>
    <dgm:pt modelId="{8C34D0C5-C1A6-408C-BBC6-F404CE9B567D}" type="pres">
      <dgm:prSet presAssocID="{CE755837-2772-4DC9-8142-2ADF35B3A47A}" presName="parTx" presStyleLbl="revTx" presStyleIdx="1" presStyleCnt="4">
        <dgm:presLayoutVars>
          <dgm:chMax val="0"/>
          <dgm:chPref val="0"/>
        </dgm:presLayoutVars>
      </dgm:prSet>
      <dgm:spPr/>
    </dgm:pt>
    <dgm:pt modelId="{64D0D536-8F70-40B5-9F74-E6FC919DF8D9}" type="pres">
      <dgm:prSet presAssocID="{B346A4AE-FCFE-4452-A5BF-272277FC1E55}" presName="sibTrans" presStyleCnt="0"/>
      <dgm:spPr/>
    </dgm:pt>
    <dgm:pt modelId="{1CA66D00-5F55-4445-AFB4-BF11B3A23023}" type="pres">
      <dgm:prSet presAssocID="{EC7DB179-8B66-45EA-9AC6-EFB178265240}" presName="compNode" presStyleCnt="0"/>
      <dgm:spPr/>
    </dgm:pt>
    <dgm:pt modelId="{D60CC43D-A9F1-4182-AAD5-41EF55847D6B}" type="pres">
      <dgm:prSet presAssocID="{EC7DB179-8B66-45EA-9AC6-EFB178265240}" presName="bgRect" presStyleLbl="bgShp" presStyleIdx="2" presStyleCnt="4"/>
      <dgm:spPr/>
    </dgm:pt>
    <dgm:pt modelId="{FA5BC6F7-6AED-43CE-8209-58732876B707}" type="pres">
      <dgm:prSet presAssocID="{EC7DB179-8B66-45EA-9AC6-EFB17826524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8EF1847F-1DB6-48F1-BF9B-9CEAF7A37670}" type="pres">
      <dgm:prSet presAssocID="{EC7DB179-8B66-45EA-9AC6-EFB178265240}" presName="spaceRect" presStyleCnt="0"/>
      <dgm:spPr/>
    </dgm:pt>
    <dgm:pt modelId="{002DCA98-FA7C-4FC4-916E-3B1FD085B986}" type="pres">
      <dgm:prSet presAssocID="{EC7DB179-8B66-45EA-9AC6-EFB178265240}" presName="parTx" presStyleLbl="revTx" presStyleIdx="2" presStyleCnt="4">
        <dgm:presLayoutVars>
          <dgm:chMax val="0"/>
          <dgm:chPref val="0"/>
        </dgm:presLayoutVars>
      </dgm:prSet>
      <dgm:spPr/>
    </dgm:pt>
    <dgm:pt modelId="{7123060C-1979-42F8-907C-BC8151A9C8E7}" type="pres">
      <dgm:prSet presAssocID="{57DD6DCD-CC45-4376-BE3A-1C1765CFD467}" presName="sibTrans" presStyleCnt="0"/>
      <dgm:spPr/>
    </dgm:pt>
    <dgm:pt modelId="{9C5094FC-6FA0-40F9-9FEC-7FE1BD63F8C4}" type="pres">
      <dgm:prSet presAssocID="{9D299AC8-75DF-4301-816E-FB3B1543FFEB}" presName="compNode" presStyleCnt="0"/>
      <dgm:spPr/>
    </dgm:pt>
    <dgm:pt modelId="{5E24259A-8DFC-4740-8C68-C6D2C2F9B50D}" type="pres">
      <dgm:prSet presAssocID="{9D299AC8-75DF-4301-816E-FB3B1543FFEB}" presName="bgRect" presStyleLbl="bgShp" presStyleIdx="3" presStyleCnt="4"/>
      <dgm:spPr/>
    </dgm:pt>
    <dgm:pt modelId="{DF9B8F97-7084-466B-8713-7DD5A5C17F9D}" type="pres">
      <dgm:prSet presAssocID="{9D299AC8-75DF-4301-816E-FB3B1543FFE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1FF768C-FFAA-47C1-AED8-B8225E6FD4CE}" type="pres">
      <dgm:prSet presAssocID="{9D299AC8-75DF-4301-816E-FB3B1543FFEB}" presName="spaceRect" presStyleCnt="0"/>
      <dgm:spPr/>
    </dgm:pt>
    <dgm:pt modelId="{EE3988A9-EC1E-44D7-85E4-AE7B002E437B}" type="pres">
      <dgm:prSet presAssocID="{9D299AC8-75DF-4301-816E-FB3B1543FFE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3154E18-3367-41DD-8AAA-100AA12854D5}" type="presOf" srcId="{BA3319F9-2DC7-4EBE-9595-4E8DA8D7D2F1}" destId="{9787B60E-A6E4-4B26-9FC4-BD2898A2E7DC}" srcOrd="0" destOrd="0" presId="urn:microsoft.com/office/officeart/2018/2/layout/IconVerticalSolidList"/>
    <dgm:cxn modelId="{EB82481E-0BDA-467D-9CAF-8DB0B4AC82DB}" srcId="{7C55ACEB-96AF-4F76-801C-1D65D2A29142}" destId="{EC7DB179-8B66-45EA-9AC6-EFB178265240}" srcOrd="2" destOrd="0" parTransId="{186FD109-031C-4FEA-BB0C-9CAAF52EF20B}" sibTransId="{57DD6DCD-CC45-4376-BE3A-1C1765CFD467}"/>
    <dgm:cxn modelId="{6A6F7422-B8B9-4B2E-B186-EFC7B95E29FE}" type="presOf" srcId="{EC7DB179-8B66-45EA-9AC6-EFB178265240}" destId="{002DCA98-FA7C-4FC4-916E-3B1FD085B986}" srcOrd="0" destOrd="0" presId="urn:microsoft.com/office/officeart/2018/2/layout/IconVerticalSolidList"/>
    <dgm:cxn modelId="{4C07062A-6EF6-4B09-9E9C-CB87E6AE9E44}" srcId="{7C55ACEB-96AF-4F76-801C-1D65D2A29142}" destId="{9D299AC8-75DF-4301-816E-FB3B1543FFEB}" srcOrd="3" destOrd="0" parTransId="{E6F50A80-24C1-4666-82CB-B7D92AF25F7C}" sibTransId="{916E76F1-66CC-4270-9BDB-A0935A61F5BA}"/>
    <dgm:cxn modelId="{0C1E0278-205D-472B-B9C8-C3CD2AE583B8}" type="presOf" srcId="{7C55ACEB-96AF-4F76-801C-1D65D2A29142}" destId="{E9FDEF6A-45A5-4471-AEB7-40585AF8536F}" srcOrd="0" destOrd="0" presId="urn:microsoft.com/office/officeart/2018/2/layout/IconVerticalSolidList"/>
    <dgm:cxn modelId="{73FC367B-2815-4913-A0F4-A49BBCB5FC7B}" srcId="{7C55ACEB-96AF-4F76-801C-1D65D2A29142}" destId="{CE755837-2772-4DC9-8142-2ADF35B3A47A}" srcOrd="1" destOrd="0" parTransId="{EF641EAE-6B41-47EC-A44C-30B656702F3A}" sibTransId="{B346A4AE-FCFE-4452-A5BF-272277FC1E55}"/>
    <dgm:cxn modelId="{28163FAC-B5F8-4028-9AC0-9BBE4A8EEC7D}" type="presOf" srcId="{CE755837-2772-4DC9-8142-2ADF35B3A47A}" destId="{8C34D0C5-C1A6-408C-BBC6-F404CE9B567D}" srcOrd="0" destOrd="0" presId="urn:microsoft.com/office/officeart/2018/2/layout/IconVerticalSolidList"/>
    <dgm:cxn modelId="{C40112D6-3E6D-43D5-8F0C-3CB2AFF8D0E4}" type="presOf" srcId="{9D299AC8-75DF-4301-816E-FB3B1543FFEB}" destId="{EE3988A9-EC1E-44D7-85E4-AE7B002E437B}" srcOrd="0" destOrd="0" presId="urn:microsoft.com/office/officeart/2018/2/layout/IconVerticalSolidList"/>
    <dgm:cxn modelId="{A9F662D9-C7CB-43B8-8FDE-D47D7A037A51}" srcId="{7C55ACEB-96AF-4F76-801C-1D65D2A29142}" destId="{BA3319F9-2DC7-4EBE-9595-4E8DA8D7D2F1}" srcOrd="0" destOrd="0" parTransId="{E871B491-8188-4175-9B09-64F671006465}" sibTransId="{4EF422C7-5C49-49C5-8952-D19229AB6D5D}"/>
    <dgm:cxn modelId="{0C3D0B01-9212-4F90-A895-40B28E15A5FC}" type="presParOf" srcId="{E9FDEF6A-45A5-4471-AEB7-40585AF8536F}" destId="{7F73E697-7188-4105-AFE6-C9DC9EF5CA88}" srcOrd="0" destOrd="0" presId="urn:microsoft.com/office/officeart/2018/2/layout/IconVerticalSolidList"/>
    <dgm:cxn modelId="{31301CAF-0499-40CB-8E4A-93A266DEAE11}" type="presParOf" srcId="{7F73E697-7188-4105-AFE6-C9DC9EF5CA88}" destId="{40507771-4783-4611-8120-BA3E2DE11A6B}" srcOrd="0" destOrd="0" presId="urn:microsoft.com/office/officeart/2018/2/layout/IconVerticalSolidList"/>
    <dgm:cxn modelId="{3D6BDA48-C8CB-4660-AC78-432D1045D7E6}" type="presParOf" srcId="{7F73E697-7188-4105-AFE6-C9DC9EF5CA88}" destId="{EFD31925-2C6B-4FBD-9FE5-2D6FF4F5A306}" srcOrd="1" destOrd="0" presId="urn:microsoft.com/office/officeart/2018/2/layout/IconVerticalSolidList"/>
    <dgm:cxn modelId="{42E6797D-6AC6-4B97-88C0-30FD426028E0}" type="presParOf" srcId="{7F73E697-7188-4105-AFE6-C9DC9EF5CA88}" destId="{FAAE6001-44ED-4337-AAB1-3243A46F70FA}" srcOrd="2" destOrd="0" presId="urn:microsoft.com/office/officeart/2018/2/layout/IconVerticalSolidList"/>
    <dgm:cxn modelId="{E8ABF48F-D750-415B-BBB7-BE86FCB8498D}" type="presParOf" srcId="{7F73E697-7188-4105-AFE6-C9DC9EF5CA88}" destId="{9787B60E-A6E4-4B26-9FC4-BD2898A2E7DC}" srcOrd="3" destOrd="0" presId="urn:microsoft.com/office/officeart/2018/2/layout/IconVerticalSolidList"/>
    <dgm:cxn modelId="{1D361DA0-BE60-46ED-B662-02F3BFA345ED}" type="presParOf" srcId="{E9FDEF6A-45A5-4471-AEB7-40585AF8536F}" destId="{E4F8AFD7-1BA1-4051-8B36-31AE58907F50}" srcOrd="1" destOrd="0" presId="urn:microsoft.com/office/officeart/2018/2/layout/IconVerticalSolidList"/>
    <dgm:cxn modelId="{7544E4FC-DB38-4376-AD0A-2A17AE1D62FE}" type="presParOf" srcId="{E9FDEF6A-45A5-4471-AEB7-40585AF8536F}" destId="{76A308DC-AC34-4E01-B97B-461E67BBCB6D}" srcOrd="2" destOrd="0" presId="urn:microsoft.com/office/officeart/2018/2/layout/IconVerticalSolidList"/>
    <dgm:cxn modelId="{7166F818-1098-4D99-ABF4-71344F3A05C8}" type="presParOf" srcId="{76A308DC-AC34-4E01-B97B-461E67BBCB6D}" destId="{A9D66646-034D-4C96-B114-E9E6B9FD35FC}" srcOrd="0" destOrd="0" presId="urn:microsoft.com/office/officeart/2018/2/layout/IconVerticalSolidList"/>
    <dgm:cxn modelId="{0EA3A7DD-DDE0-4C53-89A8-4A932F34DC5B}" type="presParOf" srcId="{76A308DC-AC34-4E01-B97B-461E67BBCB6D}" destId="{662F2F28-18F4-4653-809B-1287DFAB0A36}" srcOrd="1" destOrd="0" presId="urn:microsoft.com/office/officeart/2018/2/layout/IconVerticalSolidList"/>
    <dgm:cxn modelId="{AA006622-F5D6-4A9A-B72F-0BED294DABD0}" type="presParOf" srcId="{76A308DC-AC34-4E01-B97B-461E67BBCB6D}" destId="{C934C976-CBD8-4CE3-866A-268676D1337E}" srcOrd="2" destOrd="0" presId="urn:microsoft.com/office/officeart/2018/2/layout/IconVerticalSolidList"/>
    <dgm:cxn modelId="{81130357-94DD-4551-9A9D-F3811FB9871D}" type="presParOf" srcId="{76A308DC-AC34-4E01-B97B-461E67BBCB6D}" destId="{8C34D0C5-C1A6-408C-BBC6-F404CE9B567D}" srcOrd="3" destOrd="0" presId="urn:microsoft.com/office/officeart/2018/2/layout/IconVerticalSolidList"/>
    <dgm:cxn modelId="{5D3EDD70-CE8A-4F22-B232-8644216AC095}" type="presParOf" srcId="{E9FDEF6A-45A5-4471-AEB7-40585AF8536F}" destId="{64D0D536-8F70-40B5-9F74-E6FC919DF8D9}" srcOrd="3" destOrd="0" presId="urn:microsoft.com/office/officeart/2018/2/layout/IconVerticalSolidList"/>
    <dgm:cxn modelId="{1C925ADF-47A8-43E7-8554-CC30A3448C37}" type="presParOf" srcId="{E9FDEF6A-45A5-4471-AEB7-40585AF8536F}" destId="{1CA66D00-5F55-4445-AFB4-BF11B3A23023}" srcOrd="4" destOrd="0" presId="urn:microsoft.com/office/officeart/2018/2/layout/IconVerticalSolidList"/>
    <dgm:cxn modelId="{B41E223F-DD3A-4424-9CCB-885DFB05BA5C}" type="presParOf" srcId="{1CA66D00-5F55-4445-AFB4-BF11B3A23023}" destId="{D60CC43D-A9F1-4182-AAD5-41EF55847D6B}" srcOrd="0" destOrd="0" presId="urn:microsoft.com/office/officeart/2018/2/layout/IconVerticalSolidList"/>
    <dgm:cxn modelId="{826F400D-7371-45B5-9C27-0E39EB6C7017}" type="presParOf" srcId="{1CA66D00-5F55-4445-AFB4-BF11B3A23023}" destId="{FA5BC6F7-6AED-43CE-8209-58732876B707}" srcOrd="1" destOrd="0" presId="urn:microsoft.com/office/officeart/2018/2/layout/IconVerticalSolidList"/>
    <dgm:cxn modelId="{F94107C0-B7A2-4D93-801B-E13B7E788DAC}" type="presParOf" srcId="{1CA66D00-5F55-4445-AFB4-BF11B3A23023}" destId="{8EF1847F-1DB6-48F1-BF9B-9CEAF7A37670}" srcOrd="2" destOrd="0" presId="urn:microsoft.com/office/officeart/2018/2/layout/IconVerticalSolidList"/>
    <dgm:cxn modelId="{2C8E76D9-E1E5-440B-9A17-01A4B2E05F5D}" type="presParOf" srcId="{1CA66D00-5F55-4445-AFB4-BF11B3A23023}" destId="{002DCA98-FA7C-4FC4-916E-3B1FD085B986}" srcOrd="3" destOrd="0" presId="urn:microsoft.com/office/officeart/2018/2/layout/IconVerticalSolidList"/>
    <dgm:cxn modelId="{1E78DF7F-7332-45F7-8460-A45CB8521E44}" type="presParOf" srcId="{E9FDEF6A-45A5-4471-AEB7-40585AF8536F}" destId="{7123060C-1979-42F8-907C-BC8151A9C8E7}" srcOrd="5" destOrd="0" presId="urn:microsoft.com/office/officeart/2018/2/layout/IconVerticalSolidList"/>
    <dgm:cxn modelId="{D12916F7-1F37-4D5A-85BA-A7BFE8329391}" type="presParOf" srcId="{E9FDEF6A-45A5-4471-AEB7-40585AF8536F}" destId="{9C5094FC-6FA0-40F9-9FEC-7FE1BD63F8C4}" srcOrd="6" destOrd="0" presId="urn:microsoft.com/office/officeart/2018/2/layout/IconVerticalSolidList"/>
    <dgm:cxn modelId="{3656A02C-8556-4C63-B385-E8DB7756BFAB}" type="presParOf" srcId="{9C5094FC-6FA0-40F9-9FEC-7FE1BD63F8C4}" destId="{5E24259A-8DFC-4740-8C68-C6D2C2F9B50D}" srcOrd="0" destOrd="0" presId="urn:microsoft.com/office/officeart/2018/2/layout/IconVerticalSolidList"/>
    <dgm:cxn modelId="{0E7254B3-00AA-43EF-8823-0CB63A3FF950}" type="presParOf" srcId="{9C5094FC-6FA0-40F9-9FEC-7FE1BD63F8C4}" destId="{DF9B8F97-7084-466B-8713-7DD5A5C17F9D}" srcOrd="1" destOrd="0" presId="urn:microsoft.com/office/officeart/2018/2/layout/IconVerticalSolidList"/>
    <dgm:cxn modelId="{71CA53B5-9300-46AB-A4D3-CA9C07BBB6D5}" type="presParOf" srcId="{9C5094FC-6FA0-40F9-9FEC-7FE1BD63F8C4}" destId="{21FF768C-FFAA-47C1-AED8-B8225E6FD4CE}" srcOrd="2" destOrd="0" presId="urn:microsoft.com/office/officeart/2018/2/layout/IconVerticalSolidList"/>
    <dgm:cxn modelId="{F2D25285-172F-4F00-9F7A-F4A3A66612B0}" type="presParOf" srcId="{9C5094FC-6FA0-40F9-9FEC-7FE1BD63F8C4}" destId="{EE3988A9-EC1E-44D7-85E4-AE7B002E437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224012-93EB-4D5B-89EE-6648EE92509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706E0F2-807E-456B-8771-C9F494F4C1BC}">
      <dgm:prSet/>
      <dgm:spPr/>
      <dgm:t>
        <a:bodyPr/>
        <a:lstStyle/>
        <a:p>
          <a:r>
            <a:rPr lang="en-US" dirty="0"/>
            <a:t>No continuing education requirements by the state.</a:t>
          </a:r>
        </a:p>
      </dgm:t>
    </dgm:pt>
    <dgm:pt modelId="{1A62B3DD-75EE-4B66-B1A1-50BE433018F8}" type="parTrans" cxnId="{89DDEB36-944E-45F1-914C-094C6E90F2E0}">
      <dgm:prSet/>
      <dgm:spPr/>
      <dgm:t>
        <a:bodyPr/>
        <a:lstStyle/>
        <a:p>
          <a:endParaRPr lang="en-US"/>
        </a:p>
      </dgm:t>
    </dgm:pt>
    <dgm:pt modelId="{07953853-EBB6-47FE-B6ED-A5F49C06150B}" type="sibTrans" cxnId="{89DDEB36-944E-45F1-914C-094C6E90F2E0}">
      <dgm:prSet/>
      <dgm:spPr/>
      <dgm:t>
        <a:bodyPr/>
        <a:lstStyle/>
        <a:p>
          <a:endParaRPr lang="en-US"/>
        </a:p>
      </dgm:t>
    </dgm:pt>
    <dgm:pt modelId="{67FB95FE-48FB-4116-BE73-8E2E780CB289}">
      <dgm:prSet/>
      <dgm:spPr/>
      <dgm:t>
        <a:bodyPr/>
        <a:lstStyle/>
        <a:p>
          <a:r>
            <a:rPr lang="en-US" dirty="0"/>
            <a:t>Training left on individual facilities.</a:t>
          </a:r>
        </a:p>
      </dgm:t>
    </dgm:pt>
    <dgm:pt modelId="{903D7125-592E-47F5-9790-03C00831E7E6}" type="parTrans" cxnId="{F183582B-AF28-4680-9447-5301FD056D29}">
      <dgm:prSet/>
      <dgm:spPr/>
      <dgm:t>
        <a:bodyPr/>
        <a:lstStyle/>
        <a:p>
          <a:endParaRPr lang="en-US"/>
        </a:p>
      </dgm:t>
    </dgm:pt>
    <dgm:pt modelId="{148F5082-D715-4FCC-A54D-0340747C5027}" type="sibTrans" cxnId="{F183582B-AF28-4680-9447-5301FD056D29}">
      <dgm:prSet/>
      <dgm:spPr/>
      <dgm:t>
        <a:bodyPr/>
        <a:lstStyle/>
        <a:p>
          <a:endParaRPr lang="en-US"/>
        </a:p>
      </dgm:t>
    </dgm:pt>
    <dgm:pt modelId="{338AD73A-39FF-4BCD-B72D-8DA55C73DED8}">
      <dgm:prSet/>
      <dgm:spPr/>
      <dgm:t>
        <a:bodyPr/>
        <a:lstStyle/>
        <a:p>
          <a:r>
            <a:rPr lang="en-US" dirty="0"/>
            <a:t>Receive insufficient training on palliative care.</a:t>
          </a:r>
        </a:p>
      </dgm:t>
    </dgm:pt>
    <dgm:pt modelId="{FB0A7AE6-DE9F-430C-B69B-A045E54DFC59}" type="parTrans" cxnId="{AC63CFF5-F6F4-4536-907E-A9A95726A749}">
      <dgm:prSet/>
      <dgm:spPr/>
      <dgm:t>
        <a:bodyPr/>
        <a:lstStyle/>
        <a:p>
          <a:endParaRPr lang="en-US"/>
        </a:p>
      </dgm:t>
    </dgm:pt>
    <dgm:pt modelId="{023E1ECA-4B9E-413B-A53A-F8E40E46DD74}" type="sibTrans" cxnId="{AC63CFF5-F6F4-4536-907E-A9A95726A749}">
      <dgm:prSet/>
      <dgm:spPr/>
      <dgm:t>
        <a:bodyPr/>
        <a:lstStyle/>
        <a:p>
          <a:endParaRPr lang="en-US"/>
        </a:p>
      </dgm:t>
    </dgm:pt>
    <dgm:pt modelId="{794B0560-F0B2-45C8-B131-276CC1A255A1}">
      <dgm:prSet/>
      <dgm:spPr/>
      <dgm:t>
        <a:bodyPr/>
        <a:lstStyle/>
        <a:p>
          <a:r>
            <a:rPr lang="en-US" dirty="0"/>
            <a:t>Direct care workers and their supervisors feel the need for palliative care training.</a:t>
          </a:r>
        </a:p>
      </dgm:t>
    </dgm:pt>
    <dgm:pt modelId="{256A53B2-C96B-45B4-ADE3-3A7507ACB71D}" type="parTrans" cxnId="{2C9EAED5-3D0E-412A-937D-B25D94CA836F}">
      <dgm:prSet/>
      <dgm:spPr/>
      <dgm:t>
        <a:bodyPr/>
        <a:lstStyle/>
        <a:p>
          <a:endParaRPr lang="en-US"/>
        </a:p>
      </dgm:t>
    </dgm:pt>
    <dgm:pt modelId="{F07261F6-1481-4D01-A1A1-598657ACEEF4}" type="sibTrans" cxnId="{2C9EAED5-3D0E-412A-937D-B25D94CA836F}">
      <dgm:prSet/>
      <dgm:spPr/>
      <dgm:t>
        <a:bodyPr/>
        <a:lstStyle/>
        <a:p>
          <a:endParaRPr lang="en-US"/>
        </a:p>
      </dgm:t>
    </dgm:pt>
    <dgm:pt modelId="{8FCFE762-8AB3-4093-BD05-550B7791F1FD}" type="pres">
      <dgm:prSet presAssocID="{31224012-93EB-4D5B-89EE-6648EE925092}" presName="root" presStyleCnt="0">
        <dgm:presLayoutVars>
          <dgm:dir/>
          <dgm:resizeHandles val="exact"/>
        </dgm:presLayoutVars>
      </dgm:prSet>
      <dgm:spPr/>
    </dgm:pt>
    <dgm:pt modelId="{ED0B5778-C3D4-4B75-9E37-09F22B45F632}" type="pres">
      <dgm:prSet presAssocID="{F706E0F2-807E-456B-8771-C9F494F4C1BC}" presName="compNode" presStyleCnt="0"/>
      <dgm:spPr/>
    </dgm:pt>
    <dgm:pt modelId="{3CAAFC57-FE65-491A-9B7D-CA9B57EB8B6D}" type="pres">
      <dgm:prSet presAssocID="{F706E0F2-807E-456B-8771-C9F494F4C1BC}" presName="bgRect" presStyleLbl="bgShp" presStyleIdx="0" presStyleCnt="4"/>
      <dgm:spPr/>
    </dgm:pt>
    <dgm:pt modelId="{640DE29A-A473-412C-9ADF-614D7FD8ACDD}" type="pres">
      <dgm:prSet presAssocID="{F706E0F2-807E-456B-8771-C9F494F4C1B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3659C90-3FC0-4554-933F-6610D285E969}" type="pres">
      <dgm:prSet presAssocID="{F706E0F2-807E-456B-8771-C9F494F4C1BC}" presName="spaceRect" presStyleCnt="0"/>
      <dgm:spPr/>
    </dgm:pt>
    <dgm:pt modelId="{E3FC35D0-744E-4D9C-AE5D-7D6C657B8085}" type="pres">
      <dgm:prSet presAssocID="{F706E0F2-807E-456B-8771-C9F494F4C1BC}" presName="parTx" presStyleLbl="revTx" presStyleIdx="0" presStyleCnt="4">
        <dgm:presLayoutVars>
          <dgm:chMax val="0"/>
          <dgm:chPref val="0"/>
        </dgm:presLayoutVars>
      </dgm:prSet>
      <dgm:spPr/>
    </dgm:pt>
    <dgm:pt modelId="{1A1679C7-052F-4BC0-B3A1-8C3218211556}" type="pres">
      <dgm:prSet presAssocID="{07953853-EBB6-47FE-B6ED-A5F49C06150B}" presName="sibTrans" presStyleCnt="0"/>
      <dgm:spPr/>
    </dgm:pt>
    <dgm:pt modelId="{371E9C87-B992-4E9B-B881-87EE4FF4AF46}" type="pres">
      <dgm:prSet presAssocID="{67FB95FE-48FB-4116-BE73-8E2E780CB289}" presName="compNode" presStyleCnt="0"/>
      <dgm:spPr/>
    </dgm:pt>
    <dgm:pt modelId="{9FB6E5B0-276F-4730-BD9D-9540B230BD5B}" type="pres">
      <dgm:prSet presAssocID="{67FB95FE-48FB-4116-BE73-8E2E780CB289}" presName="bgRect" presStyleLbl="bgShp" presStyleIdx="1" presStyleCnt="4"/>
      <dgm:spPr/>
    </dgm:pt>
    <dgm:pt modelId="{51AEA06B-3934-4206-8A61-FB9BE514C78A}" type="pres">
      <dgm:prSet presAssocID="{67FB95FE-48FB-4116-BE73-8E2E780CB28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92CE5B4D-B093-42B7-9961-B6C03BE9F90E}" type="pres">
      <dgm:prSet presAssocID="{67FB95FE-48FB-4116-BE73-8E2E780CB289}" presName="spaceRect" presStyleCnt="0"/>
      <dgm:spPr/>
    </dgm:pt>
    <dgm:pt modelId="{B53C1601-3E4D-42BC-9846-A4E5FCE6C023}" type="pres">
      <dgm:prSet presAssocID="{67FB95FE-48FB-4116-BE73-8E2E780CB289}" presName="parTx" presStyleLbl="revTx" presStyleIdx="1" presStyleCnt="4">
        <dgm:presLayoutVars>
          <dgm:chMax val="0"/>
          <dgm:chPref val="0"/>
        </dgm:presLayoutVars>
      </dgm:prSet>
      <dgm:spPr/>
    </dgm:pt>
    <dgm:pt modelId="{EB148201-48AD-4C1E-801C-3D856F9FB740}" type="pres">
      <dgm:prSet presAssocID="{148F5082-D715-4FCC-A54D-0340747C5027}" presName="sibTrans" presStyleCnt="0"/>
      <dgm:spPr/>
    </dgm:pt>
    <dgm:pt modelId="{63D3E0B0-E2E2-49E9-B4A9-A0AD1302EA83}" type="pres">
      <dgm:prSet presAssocID="{338AD73A-39FF-4BCD-B72D-8DA55C73DED8}" presName="compNode" presStyleCnt="0"/>
      <dgm:spPr/>
    </dgm:pt>
    <dgm:pt modelId="{5442C0B7-4F58-4D2B-838B-BEAFF5BB2859}" type="pres">
      <dgm:prSet presAssocID="{338AD73A-39FF-4BCD-B72D-8DA55C73DED8}" presName="bgRect" presStyleLbl="bgShp" presStyleIdx="2" presStyleCnt="4" custLinFactNeighborX="485"/>
      <dgm:spPr/>
    </dgm:pt>
    <dgm:pt modelId="{C604F8B4-AF64-471F-9DF5-C064364CF0DD}" type="pres">
      <dgm:prSet presAssocID="{338AD73A-39FF-4BCD-B72D-8DA55C73DED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DC52157A-90B2-4491-A82F-70F6B66C43D1}" type="pres">
      <dgm:prSet presAssocID="{338AD73A-39FF-4BCD-B72D-8DA55C73DED8}" presName="spaceRect" presStyleCnt="0"/>
      <dgm:spPr/>
    </dgm:pt>
    <dgm:pt modelId="{2313953D-D439-42FD-89FF-ED9D2F3DA6F7}" type="pres">
      <dgm:prSet presAssocID="{338AD73A-39FF-4BCD-B72D-8DA55C73DED8}" presName="parTx" presStyleLbl="revTx" presStyleIdx="2" presStyleCnt="4">
        <dgm:presLayoutVars>
          <dgm:chMax val="0"/>
          <dgm:chPref val="0"/>
        </dgm:presLayoutVars>
      </dgm:prSet>
      <dgm:spPr/>
    </dgm:pt>
    <dgm:pt modelId="{E517939F-C03A-48CB-B972-6F0413A2A2F2}" type="pres">
      <dgm:prSet presAssocID="{023E1ECA-4B9E-413B-A53A-F8E40E46DD74}" presName="sibTrans" presStyleCnt="0"/>
      <dgm:spPr/>
    </dgm:pt>
    <dgm:pt modelId="{EE899EB9-1996-4BB9-A606-78E285008078}" type="pres">
      <dgm:prSet presAssocID="{794B0560-F0B2-45C8-B131-276CC1A255A1}" presName="compNode" presStyleCnt="0"/>
      <dgm:spPr/>
    </dgm:pt>
    <dgm:pt modelId="{CFDC35E7-26DB-4B46-A06C-A2CE966B91CA}" type="pres">
      <dgm:prSet presAssocID="{794B0560-F0B2-45C8-B131-276CC1A255A1}" presName="bgRect" presStyleLbl="bgShp" presStyleIdx="3" presStyleCnt="4"/>
      <dgm:spPr/>
    </dgm:pt>
    <dgm:pt modelId="{8D57F538-E376-4465-B954-A49087632E8B}" type="pres">
      <dgm:prSet presAssocID="{794B0560-F0B2-45C8-B131-276CC1A255A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E5B5CA87-A329-4EE1-826B-3D9ED9F29975}" type="pres">
      <dgm:prSet presAssocID="{794B0560-F0B2-45C8-B131-276CC1A255A1}" presName="spaceRect" presStyleCnt="0"/>
      <dgm:spPr/>
    </dgm:pt>
    <dgm:pt modelId="{88C0A6C8-4E70-4D81-B609-ADFAE9106685}" type="pres">
      <dgm:prSet presAssocID="{794B0560-F0B2-45C8-B131-276CC1A255A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02ECC0E-0CA7-4F4B-ADF7-D4C1DEA3221E}" type="presOf" srcId="{338AD73A-39FF-4BCD-B72D-8DA55C73DED8}" destId="{2313953D-D439-42FD-89FF-ED9D2F3DA6F7}" srcOrd="0" destOrd="0" presId="urn:microsoft.com/office/officeart/2018/2/layout/IconVerticalSolidList"/>
    <dgm:cxn modelId="{F183582B-AF28-4680-9447-5301FD056D29}" srcId="{31224012-93EB-4D5B-89EE-6648EE925092}" destId="{67FB95FE-48FB-4116-BE73-8E2E780CB289}" srcOrd="1" destOrd="0" parTransId="{903D7125-592E-47F5-9790-03C00831E7E6}" sibTransId="{148F5082-D715-4FCC-A54D-0340747C5027}"/>
    <dgm:cxn modelId="{89DDEB36-944E-45F1-914C-094C6E90F2E0}" srcId="{31224012-93EB-4D5B-89EE-6648EE925092}" destId="{F706E0F2-807E-456B-8771-C9F494F4C1BC}" srcOrd="0" destOrd="0" parTransId="{1A62B3DD-75EE-4B66-B1A1-50BE433018F8}" sibTransId="{07953853-EBB6-47FE-B6ED-A5F49C06150B}"/>
    <dgm:cxn modelId="{C660FE87-6FD8-4210-9077-2C7A4EF6FA08}" type="presOf" srcId="{F706E0F2-807E-456B-8771-C9F494F4C1BC}" destId="{E3FC35D0-744E-4D9C-AE5D-7D6C657B8085}" srcOrd="0" destOrd="0" presId="urn:microsoft.com/office/officeart/2018/2/layout/IconVerticalSolidList"/>
    <dgm:cxn modelId="{2C9EAED5-3D0E-412A-937D-B25D94CA836F}" srcId="{31224012-93EB-4D5B-89EE-6648EE925092}" destId="{794B0560-F0B2-45C8-B131-276CC1A255A1}" srcOrd="3" destOrd="0" parTransId="{256A53B2-C96B-45B4-ADE3-3A7507ACB71D}" sibTransId="{F07261F6-1481-4D01-A1A1-598657ACEEF4}"/>
    <dgm:cxn modelId="{58F87BE4-1DFC-45E4-8F82-FABA4E9BB5EC}" type="presOf" srcId="{31224012-93EB-4D5B-89EE-6648EE925092}" destId="{8FCFE762-8AB3-4093-BD05-550B7791F1FD}" srcOrd="0" destOrd="0" presId="urn:microsoft.com/office/officeart/2018/2/layout/IconVerticalSolidList"/>
    <dgm:cxn modelId="{20C364ED-A936-4BB8-AA53-E5B437CFD946}" type="presOf" srcId="{67FB95FE-48FB-4116-BE73-8E2E780CB289}" destId="{B53C1601-3E4D-42BC-9846-A4E5FCE6C023}" srcOrd="0" destOrd="0" presId="urn:microsoft.com/office/officeart/2018/2/layout/IconVerticalSolidList"/>
    <dgm:cxn modelId="{BEF5FDF1-E51D-44EA-B169-DE1185DDFA8E}" type="presOf" srcId="{794B0560-F0B2-45C8-B131-276CC1A255A1}" destId="{88C0A6C8-4E70-4D81-B609-ADFAE9106685}" srcOrd="0" destOrd="0" presId="urn:microsoft.com/office/officeart/2018/2/layout/IconVerticalSolidList"/>
    <dgm:cxn modelId="{AC63CFF5-F6F4-4536-907E-A9A95726A749}" srcId="{31224012-93EB-4D5B-89EE-6648EE925092}" destId="{338AD73A-39FF-4BCD-B72D-8DA55C73DED8}" srcOrd="2" destOrd="0" parTransId="{FB0A7AE6-DE9F-430C-B69B-A045E54DFC59}" sibTransId="{023E1ECA-4B9E-413B-A53A-F8E40E46DD74}"/>
    <dgm:cxn modelId="{A1E8058B-05C9-49F9-A7C7-D379FA60129A}" type="presParOf" srcId="{8FCFE762-8AB3-4093-BD05-550B7791F1FD}" destId="{ED0B5778-C3D4-4B75-9E37-09F22B45F632}" srcOrd="0" destOrd="0" presId="urn:microsoft.com/office/officeart/2018/2/layout/IconVerticalSolidList"/>
    <dgm:cxn modelId="{DB27F428-2BDF-4B49-9E9E-30A4EA308AFC}" type="presParOf" srcId="{ED0B5778-C3D4-4B75-9E37-09F22B45F632}" destId="{3CAAFC57-FE65-491A-9B7D-CA9B57EB8B6D}" srcOrd="0" destOrd="0" presId="urn:microsoft.com/office/officeart/2018/2/layout/IconVerticalSolidList"/>
    <dgm:cxn modelId="{E2BF7426-8095-41B4-9AF0-053303E8E8E1}" type="presParOf" srcId="{ED0B5778-C3D4-4B75-9E37-09F22B45F632}" destId="{640DE29A-A473-412C-9ADF-614D7FD8ACDD}" srcOrd="1" destOrd="0" presId="urn:microsoft.com/office/officeart/2018/2/layout/IconVerticalSolidList"/>
    <dgm:cxn modelId="{FD79A547-4044-4A2A-B5F7-4E2DA10EF980}" type="presParOf" srcId="{ED0B5778-C3D4-4B75-9E37-09F22B45F632}" destId="{13659C90-3FC0-4554-933F-6610D285E969}" srcOrd="2" destOrd="0" presId="urn:microsoft.com/office/officeart/2018/2/layout/IconVerticalSolidList"/>
    <dgm:cxn modelId="{ABE3AE35-E310-490A-B084-7FAF46C83E6C}" type="presParOf" srcId="{ED0B5778-C3D4-4B75-9E37-09F22B45F632}" destId="{E3FC35D0-744E-4D9C-AE5D-7D6C657B8085}" srcOrd="3" destOrd="0" presId="urn:microsoft.com/office/officeart/2018/2/layout/IconVerticalSolidList"/>
    <dgm:cxn modelId="{51068CBB-EBD5-43C8-B05C-A254CD816FB3}" type="presParOf" srcId="{8FCFE762-8AB3-4093-BD05-550B7791F1FD}" destId="{1A1679C7-052F-4BC0-B3A1-8C3218211556}" srcOrd="1" destOrd="0" presId="urn:microsoft.com/office/officeart/2018/2/layout/IconVerticalSolidList"/>
    <dgm:cxn modelId="{BF7F9753-FE8E-4DF1-B552-02B083127AE5}" type="presParOf" srcId="{8FCFE762-8AB3-4093-BD05-550B7791F1FD}" destId="{371E9C87-B992-4E9B-B881-87EE4FF4AF46}" srcOrd="2" destOrd="0" presId="urn:microsoft.com/office/officeart/2018/2/layout/IconVerticalSolidList"/>
    <dgm:cxn modelId="{EC5D5F41-74C1-4F74-9A4B-C1513E4E970D}" type="presParOf" srcId="{371E9C87-B992-4E9B-B881-87EE4FF4AF46}" destId="{9FB6E5B0-276F-4730-BD9D-9540B230BD5B}" srcOrd="0" destOrd="0" presId="urn:microsoft.com/office/officeart/2018/2/layout/IconVerticalSolidList"/>
    <dgm:cxn modelId="{970C7213-71C5-4DD9-BD3B-4DDF42476941}" type="presParOf" srcId="{371E9C87-B992-4E9B-B881-87EE4FF4AF46}" destId="{51AEA06B-3934-4206-8A61-FB9BE514C78A}" srcOrd="1" destOrd="0" presId="urn:microsoft.com/office/officeart/2018/2/layout/IconVerticalSolidList"/>
    <dgm:cxn modelId="{09EAC016-68D4-4D12-9E91-59E6B5E3C8CB}" type="presParOf" srcId="{371E9C87-B992-4E9B-B881-87EE4FF4AF46}" destId="{92CE5B4D-B093-42B7-9961-B6C03BE9F90E}" srcOrd="2" destOrd="0" presId="urn:microsoft.com/office/officeart/2018/2/layout/IconVerticalSolidList"/>
    <dgm:cxn modelId="{FAC65EA7-D884-4757-B566-93042E0DEF73}" type="presParOf" srcId="{371E9C87-B992-4E9B-B881-87EE4FF4AF46}" destId="{B53C1601-3E4D-42BC-9846-A4E5FCE6C023}" srcOrd="3" destOrd="0" presId="urn:microsoft.com/office/officeart/2018/2/layout/IconVerticalSolidList"/>
    <dgm:cxn modelId="{86C62986-CD3D-4839-9C8B-DB60E27DE222}" type="presParOf" srcId="{8FCFE762-8AB3-4093-BD05-550B7791F1FD}" destId="{EB148201-48AD-4C1E-801C-3D856F9FB740}" srcOrd="3" destOrd="0" presId="urn:microsoft.com/office/officeart/2018/2/layout/IconVerticalSolidList"/>
    <dgm:cxn modelId="{62B33C6A-575B-44DC-A935-755D9D38D001}" type="presParOf" srcId="{8FCFE762-8AB3-4093-BD05-550B7791F1FD}" destId="{63D3E0B0-E2E2-49E9-B4A9-A0AD1302EA83}" srcOrd="4" destOrd="0" presId="urn:microsoft.com/office/officeart/2018/2/layout/IconVerticalSolidList"/>
    <dgm:cxn modelId="{BD958823-ACAC-4127-9527-DF926CEE7C33}" type="presParOf" srcId="{63D3E0B0-E2E2-49E9-B4A9-A0AD1302EA83}" destId="{5442C0B7-4F58-4D2B-838B-BEAFF5BB2859}" srcOrd="0" destOrd="0" presId="urn:microsoft.com/office/officeart/2018/2/layout/IconVerticalSolidList"/>
    <dgm:cxn modelId="{32B1B853-A5AC-48DF-A451-12636CC8EAA2}" type="presParOf" srcId="{63D3E0B0-E2E2-49E9-B4A9-A0AD1302EA83}" destId="{C604F8B4-AF64-471F-9DF5-C064364CF0DD}" srcOrd="1" destOrd="0" presId="urn:microsoft.com/office/officeart/2018/2/layout/IconVerticalSolidList"/>
    <dgm:cxn modelId="{CB4DB5BF-0421-4BBB-ACAE-A599B3EB55F5}" type="presParOf" srcId="{63D3E0B0-E2E2-49E9-B4A9-A0AD1302EA83}" destId="{DC52157A-90B2-4491-A82F-70F6B66C43D1}" srcOrd="2" destOrd="0" presId="urn:microsoft.com/office/officeart/2018/2/layout/IconVerticalSolidList"/>
    <dgm:cxn modelId="{933889DC-E0DC-45F0-B527-529CE145D04A}" type="presParOf" srcId="{63D3E0B0-E2E2-49E9-B4A9-A0AD1302EA83}" destId="{2313953D-D439-42FD-89FF-ED9D2F3DA6F7}" srcOrd="3" destOrd="0" presId="urn:microsoft.com/office/officeart/2018/2/layout/IconVerticalSolidList"/>
    <dgm:cxn modelId="{7CFEAE17-B18E-4E3A-9554-7EB43B54C9B9}" type="presParOf" srcId="{8FCFE762-8AB3-4093-BD05-550B7791F1FD}" destId="{E517939F-C03A-48CB-B972-6F0413A2A2F2}" srcOrd="5" destOrd="0" presId="urn:microsoft.com/office/officeart/2018/2/layout/IconVerticalSolidList"/>
    <dgm:cxn modelId="{25098482-AA93-49AD-AE5A-323ECA0BBCAF}" type="presParOf" srcId="{8FCFE762-8AB3-4093-BD05-550B7791F1FD}" destId="{EE899EB9-1996-4BB9-A606-78E285008078}" srcOrd="6" destOrd="0" presId="urn:microsoft.com/office/officeart/2018/2/layout/IconVerticalSolidList"/>
    <dgm:cxn modelId="{FEC2A870-8F65-49E1-814D-61167FF2B002}" type="presParOf" srcId="{EE899EB9-1996-4BB9-A606-78E285008078}" destId="{CFDC35E7-26DB-4B46-A06C-A2CE966B91CA}" srcOrd="0" destOrd="0" presId="urn:microsoft.com/office/officeart/2018/2/layout/IconVerticalSolidList"/>
    <dgm:cxn modelId="{C8574222-E020-4C62-BD4D-D9FABFF9FBE1}" type="presParOf" srcId="{EE899EB9-1996-4BB9-A606-78E285008078}" destId="{8D57F538-E376-4465-B954-A49087632E8B}" srcOrd="1" destOrd="0" presId="urn:microsoft.com/office/officeart/2018/2/layout/IconVerticalSolidList"/>
    <dgm:cxn modelId="{8382411F-0105-4CD9-A382-BB5F1EA21367}" type="presParOf" srcId="{EE899EB9-1996-4BB9-A606-78E285008078}" destId="{E5B5CA87-A329-4EE1-826B-3D9ED9F29975}" srcOrd="2" destOrd="0" presId="urn:microsoft.com/office/officeart/2018/2/layout/IconVerticalSolidList"/>
    <dgm:cxn modelId="{6B537AED-5E4B-4F2F-8A17-04C1A1BF401E}" type="presParOf" srcId="{EE899EB9-1996-4BB9-A606-78E285008078}" destId="{88C0A6C8-4E70-4D81-B609-ADFAE910668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07771-4783-4611-8120-BA3E2DE11A6B}">
      <dsp:nvSpPr>
        <dsp:cNvPr id="0" name=""/>
        <dsp:cNvSpPr/>
      </dsp:nvSpPr>
      <dsp:spPr>
        <a:xfrm>
          <a:off x="0" y="1929"/>
          <a:ext cx="10464800" cy="9777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31925-2C6B-4FBD-9FE5-2D6FF4F5A306}">
      <dsp:nvSpPr>
        <dsp:cNvPr id="0" name=""/>
        <dsp:cNvSpPr/>
      </dsp:nvSpPr>
      <dsp:spPr>
        <a:xfrm>
          <a:off x="295771" y="221924"/>
          <a:ext cx="537765" cy="5377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7B60E-A6E4-4B26-9FC4-BD2898A2E7DC}">
      <dsp:nvSpPr>
        <dsp:cNvPr id="0" name=""/>
        <dsp:cNvSpPr/>
      </dsp:nvSpPr>
      <dsp:spPr>
        <a:xfrm>
          <a:off x="1129308" y="1929"/>
          <a:ext cx="9335491" cy="977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79" tIns="103479" rIns="103479" bIns="10347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Spend the majority of their work time assisting patients. </a:t>
          </a:r>
        </a:p>
      </dsp:txBody>
      <dsp:txXfrm>
        <a:off x="1129308" y="1929"/>
        <a:ext cx="9335491" cy="977756"/>
      </dsp:txXfrm>
    </dsp:sp>
    <dsp:sp modelId="{A9D66646-034D-4C96-B114-E9E6B9FD35FC}">
      <dsp:nvSpPr>
        <dsp:cNvPr id="0" name=""/>
        <dsp:cNvSpPr/>
      </dsp:nvSpPr>
      <dsp:spPr>
        <a:xfrm>
          <a:off x="0" y="1224124"/>
          <a:ext cx="10464800" cy="9777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F2F28-18F4-4653-809B-1287DFAB0A36}">
      <dsp:nvSpPr>
        <dsp:cNvPr id="0" name=""/>
        <dsp:cNvSpPr/>
      </dsp:nvSpPr>
      <dsp:spPr>
        <a:xfrm>
          <a:off x="295771" y="1444119"/>
          <a:ext cx="537765" cy="5377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4D0C5-C1A6-408C-BBC6-F404CE9B567D}">
      <dsp:nvSpPr>
        <dsp:cNvPr id="0" name=""/>
        <dsp:cNvSpPr/>
      </dsp:nvSpPr>
      <dsp:spPr>
        <a:xfrm>
          <a:off x="1129308" y="1224124"/>
          <a:ext cx="9335491" cy="977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79" tIns="103479" rIns="103479" bIns="10347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Provide personal care, assistance with daily activities and clinical support.</a:t>
          </a:r>
        </a:p>
      </dsp:txBody>
      <dsp:txXfrm>
        <a:off x="1129308" y="1224124"/>
        <a:ext cx="9335491" cy="977756"/>
      </dsp:txXfrm>
    </dsp:sp>
    <dsp:sp modelId="{D60CC43D-A9F1-4182-AAD5-41EF55847D6B}">
      <dsp:nvSpPr>
        <dsp:cNvPr id="0" name=""/>
        <dsp:cNvSpPr/>
      </dsp:nvSpPr>
      <dsp:spPr>
        <a:xfrm>
          <a:off x="0" y="2446319"/>
          <a:ext cx="10464800" cy="9777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BC6F7-6AED-43CE-8209-58732876B707}">
      <dsp:nvSpPr>
        <dsp:cNvPr id="0" name=""/>
        <dsp:cNvSpPr/>
      </dsp:nvSpPr>
      <dsp:spPr>
        <a:xfrm>
          <a:off x="295771" y="2666314"/>
          <a:ext cx="537765" cy="5377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DCA98-FA7C-4FC4-916E-3B1FD085B986}">
      <dsp:nvSpPr>
        <dsp:cNvPr id="0" name=""/>
        <dsp:cNvSpPr/>
      </dsp:nvSpPr>
      <dsp:spPr>
        <a:xfrm>
          <a:off x="1129308" y="2446319"/>
          <a:ext cx="9335491" cy="977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79" tIns="103479" rIns="103479" bIns="10347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Can perceive important aspects of and changes to patients’ health status, such as mobility, pain, cognitive health status and emotional health.</a:t>
          </a:r>
        </a:p>
      </dsp:txBody>
      <dsp:txXfrm>
        <a:off x="1129308" y="2446319"/>
        <a:ext cx="9335491" cy="977756"/>
      </dsp:txXfrm>
    </dsp:sp>
    <dsp:sp modelId="{5E24259A-8DFC-4740-8C68-C6D2C2F9B50D}">
      <dsp:nvSpPr>
        <dsp:cNvPr id="0" name=""/>
        <dsp:cNvSpPr/>
      </dsp:nvSpPr>
      <dsp:spPr>
        <a:xfrm>
          <a:off x="0" y="3668514"/>
          <a:ext cx="10464800" cy="9777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B8F97-7084-466B-8713-7DD5A5C17F9D}">
      <dsp:nvSpPr>
        <dsp:cNvPr id="0" name=""/>
        <dsp:cNvSpPr/>
      </dsp:nvSpPr>
      <dsp:spPr>
        <a:xfrm>
          <a:off x="295771" y="3888509"/>
          <a:ext cx="537765" cy="5377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988A9-EC1E-44D7-85E4-AE7B002E437B}">
      <dsp:nvSpPr>
        <dsp:cNvPr id="0" name=""/>
        <dsp:cNvSpPr/>
      </dsp:nvSpPr>
      <dsp:spPr>
        <a:xfrm>
          <a:off x="1129308" y="3668514"/>
          <a:ext cx="9335491" cy="977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79" tIns="103479" rIns="103479" bIns="10347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Help patients and family members communicate with other members of the palliative care team.</a:t>
          </a:r>
        </a:p>
      </dsp:txBody>
      <dsp:txXfrm>
        <a:off x="1129308" y="3668514"/>
        <a:ext cx="9335491" cy="977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AFC57-FE65-491A-9B7D-CA9B57EB8B6D}">
      <dsp:nvSpPr>
        <dsp:cNvPr id="0" name=""/>
        <dsp:cNvSpPr/>
      </dsp:nvSpPr>
      <dsp:spPr>
        <a:xfrm>
          <a:off x="0" y="1929"/>
          <a:ext cx="10464800" cy="9777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DE29A-A473-412C-9ADF-614D7FD8ACDD}">
      <dsp:nvSpPr>
        <dsp:cNvPr id="0" name=""/>
        <dsp:cNvSpPr/>
      </dsp:nvSpPr>
      <dsp:spPr>
        <a:xfrm>
          <a:off x="295771" y="221924"/>
          <a:ext cx="537765" cy="5377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C35D0-744E-4D9C-AE5D-7D6C657B8085}">
      <dsp:nvSpPr>
        <dsp:cNvPr id="0" name=""/>
        <dsp:cNvSpPr/>
      </dsp:nvSpPr>
      <dsp:spPr>
        <a:xfrm>
          <a:off x="1129308" y="1929"/>
          <a:ext cx="9335491" cy="977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79" tIns="103479" rIns="103479" bIns="10347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No continuing education requirements by the state.</a:t>
          </a:r>
        </a:p>
      </dsp:txBody>
      <dsp:txXfrm>
        <a:off x="1129308" y="1929"/>
        <a:ext cx="9335491" cy="977756"/>
      </dsp:txXfrm>
    </dsp:sp>
    <dsp:sp modelId="{9FB6E5B0-276F-4730-BD9D-9540B230BD5B}">
      <dsp:nvSpPr>
        <dsp:cNvPr id="0" name=""/>
        <dsp:cNvSpPr/>
      </dsp:nvSpPr>
      <dsp:spPr>
        <a:xfrm>
          <a:off x="0" y="1224124"/>
          <a:ext cx="10464800" cy="9777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EA06B-3934-4206-8A61-FB9BE514C78A}">
      <dsp:nvSpPr>
        <dsp:cNvPr id="0" name=""/>
        <dsp:cNvSpPr/>
      </dsp:nvSpPr>
      <dsp:spPr>
        <a:xfrm>
          <a:off x="295771" y="1444119"/>
          <a:ext cx="537765" cy="5377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C1601-3E4D-42BC-9846-A4E5FCE6C023}">
      <dsp:nvSpPr>
        <dsp:cNvPr id="0" name=""/>
        <dsp:cNvSpPr/>
      </dsp:nvSpPr>
      <dsp:spPr>
        <a:xfrm>
          <a:off x="1129308" y="1224124"/>
          <a:ext cx="9335491" cy="977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79" tIns="103479" rIns="103479" bIns="10347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Training left on individual facilities.</a:t>
          </a:r>
        </a:p>
      </dsp:txBody>
      <dsp:txXfrm>
        <a:off x="1129308" y="1224124"/>
        <a:ext cx="9335491" cy="977756"/>
      </dsp:txXfrm>
    </dsp:sp>
    <dsp:sp modelId="{5442C0B7-4F58-4D2B-838B-BEAFF5BB2859}">
      <dsp:nvSpPr>
        <dsp:cNvPr id="0" name=""/>
        <dsp:cNvSpPr/>
      </dsp:nvSpPr>
      <dsp:spPr>
        <a:xfrm>
          <a:off x="0" y="2446319"/>
          <a:ext cx="10464800" cy="9777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4F8B4-AF64-471F-9DF5-C064364CF0DD}">
      <dsp:nvSpPr>
        <dsp:cNvPr id="0" name=""/>
        <dsp:cNvSpPr/>
      </dsp:nvSpPr>
      <dsp:spPr>
        <a:xfrm>
          <a:off x="295771" y="2666314"/>
          <a:ext cx="537765" cy="5377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3953D-D439-42FD-89FF-ED9D2F3DA6F7}">
      <dsp:nvSpPr>
        <dsp:cNvPr id="0" name=""/>
        <dsp:cNvSpPr/>
      </dsp:nvSpPr>
      <dsp:spPr>
        <a:xfrm>
          <a:off x="1129308" y="2446319"/>
          <a:ext cx="9335491" cy="977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79" tIns="103479" rIns="103479" bIns="10347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Receive insufficient training on palliative care.</a:t>
          </a:r>
        </a:p>
      </dsp:txBody>
      <dsp:txXfrm>
        <a:off x="1129308" y="2446319"/>
        <a:ext cx="9335491" cy="977756"/>
      </dsp:txXfrm>
    </dsp:sp>
    <dsp:sp modelId="{CFDC35E7-26DB-4B46-A06C-A2CE966B91CA}">
      <dsp:nvSpPr>
        <dsp:cNvPr id="0" name=""/>
        <dsp:cNvSpPr/>
      </dsp:nvSpPr>
      <dsp:spPr>
        <a:xfrm>
          <a:off x="0" y="3668514"/>
          <a:ext cx="10464800" cy="9777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7F538-E376-4465-B954-A49087632E8B}">
      <dsp:nvSpPr>
        <dsp:cNvPr id="0" name=""/>
        <dsp:cNvSpPr/>
      </dsp:nvSpPr>
      <dsp:spPr>
        <a:xfrm>
          <a:off x="295771" y="3888509"/>
          <a:ext cx="537765" cy="5377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0A6C8-4E70-4D81-B609-ADFAE9106685}">
      <dsp:nvSpPr>
        <dsp:cNvPr id="0" name=""/>
        <dsp:cNvSpPr/>
      </dsp:nvSpPr>
      <dsp:spPr>
        <a:xfrm>
          <a:off x="1129308" y="3668514"/>
          <a:ext cx="9335491" cy="977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79" tIns="103479" rIns="103479" bIns="10347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Direct care workers and their supervisors feel the need for palliative care training.</a:t>
          </a:r>
        </a:p>
      </dsp:txBody>
      <dsp:txXfrm>
        <a:off x="1129308" y="3668514"/>
        <a:ext cx="9335491" cy="977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A00E0-8A82-468F-9B2B-F8EB4AB6399D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C4D65-DA11-4126-9556-9310B8956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7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F7AD5-1E06-481F-9C05-C3A40CB42C6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F22EF-CF13-4EA3-BA93-BBE40C15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3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F22EF-CF13-4EA3-BA93-BBE40C1538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4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My sabbatical allowed me the time to focus on research. Along with developing the new instruments, it afforded me the opportunity to involve Huskies in the work, incorporate what I learned into my teaching, publish articles and obtain an external grant.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F22EF-CF13-4EA3-BA93-BBE40C1538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2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Research findings are integrated into teaching.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F22EF-CF13-4EA3-BA93-BBE40C1538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07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F22EF-CF13-4EA3-BA93-BBE40C1538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36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AC648-BCD0-CDFA-D712-5EA58F62A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C2AFE2-7591-670C-1266-B4E101393D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7EFB32-BD00-B3FA-452E-A27492F805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91840-8C24-163F-B2E4-C82EE086C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BF22EF-CF13-4EA3-BA93-BBE40C1538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676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EF62C-E646-1CEC-342C-FFAFC2D4A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F1B46B-868C-E21C-44B9-90EB82E29A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EA05C0-0210-215D-685B-B6747EE550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greatly appreciate the university’s support for my sabbatical research.</a:t>
            </a:r>
          </a:p>
          <a:p>
            <a:r>
              <a:rPr lang="en-US" dirty="0"/>
              <a:t>I thank Dr. Jennifer Gray, also a public health professor at NIU, who is a partner of multiple research projects.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99440-96D6-C5C4-7FC1-78E9AD197E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F22EF-CF13-4EA3-BA93-BBE40C1538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25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 a little about your background and how you came to NIU.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F22EF-CF13-4EA3-BA93-BBE40C1538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1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50DD6-6E03-8058-3EB6-E5566C788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17D433-8AAE-B027-348D-4696DB820C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1CB8D7-0909-3B45-638E-45F23897E7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Explain why you enjoy working here!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C7828-C511-7509-13BC-0B6A321F62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F22EF-CF13-4EA3-BA93-BBE40C1538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02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622F1-87FA-6112-D7CD-0AC83E0EC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6597E6-593D-1463-596A-A3887CDCCE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7D3835-8B36-CD7D-354A-48503B9797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As a professor in the public health degree program, I teach courses…</a:t>
            </a:r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8CB2B-7ADF-2DAD-9A6D-6B5BA6A13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F22EF-CF13-4EA3-BA93-BBE40C1538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3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2C63C-C1A7-405C-F32D-483664476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6F0CF7-15FE-EB38-EA13-6E9A506110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CDD3ED-516E-8343-D143-98D54582E3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9A5AB-11C6-FA80-0F1E-1EA5B1AED3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F22EF-CF13-4EA3-BA93-BBE40C1538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28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3CBBB-B0E4-35F2-C869-323245932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A50345-958D-FA9D-298C-6D438F5AD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A7D6B7-124B-0FFB-A029-0F45A0775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Before discussing how my sabbatical impacted our students, my teaching and the community, I wanted to share a brief overview about my research.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02E57-1ADE-890F-7997-C54C6CBAD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F22EF-CF13-4EA3-BA93-BBE40C1538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79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F22EF-CF13-4EA3-BA93-BBE40C1538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42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636A6-752E-591F-E160-6AE10B77C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71E500-FF29-A480-14C4-0342F3BCCD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13FAF1-DB39-8BF1-3D17-A0F679A979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Palliative care team: a team of physician, nurse, social worker, and other health professionals including direct care workers </a:t>
            </a:r>
          </a:p>
          <a:p>
            <a:r>
              <a:rPr lang="en-US" dirty="0"/>
              <a:t>Direct care workers in intellectual and developmental disability (IDD) service agencies and nursing homes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Provide day-to-day, non-medical, supportive care for residents, and carrying out directives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High school 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Mostly female and people of color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Severe workforce shortages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DC3A9-EEEE-1717-3BBA-3F0FEB08F1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BF22EF-CF13-4EA3-BA93-BBE40C1538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031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E334B-E732-A631-E0C9-A8298C592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37F7EF-0B35-9D34-03F6-BFE7F8D2C2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D73F97-EF91-8C5D-3D95-0925DC9C57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534AB-C6E5-88C7-EB5D-B51433BF2F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BF22EF-CF13-4EA3-BA93-BBE40C1538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86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2192000" cy="1194329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800" y="3733800"/>
            <a:ext cx="10566400" cy="1219200"/>
          </a:xfrm>
        </p:spPr>
        <p:txBody>
          <a:bodyPr anchor="b"/>
          <a:lstStyle>
            <a:lvl1pPr algn="ctr">
              <a:defRPr sz="3600">
                <a:solidFill>
                  <a:srgbClr val="C8102E"/>
                </a:solidFill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34240"/>
            <a:ext cx="8737600" cy="804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0"/>
          <a:stretch/>
        </p:blipFill>
        <p:spPr>
          <a:xfrm>
            <a:off x="4344455" y="358251"/>
            <a:ext cx="3299890" cy="268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627B-32A8-2A28-7E9A-30291A64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3F51E-4FD0-11E1-4C5E-44B7CCF9A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38405-0361-6137-CFBA-56298AA02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4C83-4A45-4C15-9E2D-50FA9A1992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428DE-E325-3BE2-9B34-A84E5CBA8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68626-677C-F89C-5ACC-154B521E7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A92-D123-4879-9A48-972CFB0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28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A2017-EF5E-03DD-AB7A-F240A1037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C73C0-08B5-5608-360C-A5FC9934B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F276B-6B78-B74F-D047-E99FB136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4C83-4A45-4C15-9E2D-50FA9A1992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3C6C4-8F1A-1256-6375-DC14EE030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9AA5B-6CF8-6656-DAE3-501AC588C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A92-D123-4879-9A48-972CFB0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02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E2BA-DAD6-29BD-F582-FB679697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25BF8-E8BF-3CEC-2FF1-5DB44F809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32FA4-09B8-280D-C3ED-B320E2CDE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BBAF3-1973-ADCA-EB61-3293598B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4C83-4A45-4C15-9E2D-50FA9A1992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49D7E-EDAC-7C5F-06EA-4AB1B322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182A0-28AC-D17B-1452-76D37C05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A92-D123-4879-9A48-972CFB0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1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12D72-AB58-EB0E-6CF4-E4C32E476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39137-AA58-0E72-81D9-09D570EF3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FA9F3-E2EC-9088-5FD0-AC6C99EBE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4D085-45E0-B8DC-3697-28FA9515B8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540C-D65D-23D6-9E61-A1F013ABED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28FEFA-4359-42C6-FE6B-7FF1CF84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4C83-4A45-4C15-9E2D-50FA9A1992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59031D-FF60-1E43-367F-2AFDDB724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05C560-8D78-45FE-A784-65A0B39E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A92-D123-4879-9A48-972CFB0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38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FA3F9-D468-E5A3-D75E-CC84F1EC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354A5C-7D95-E1B5-FB09-965266F35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4C83-4A45-4C15-9E2D-50FA9A1992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655EC3-9447-D383-899B-266DAFE1B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D441E-0A58-2A8F-7D48-066F92B4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A92-D123-4879-9A48-972CFB0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15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38A097-B2C6-F497-B022-67638496E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4C83-4A45-4C15-9E2D-50FA9A1992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5D825B-2104-50DE-E68D-E00854932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D1378-7AB4-8BC1-BB5A-3C40AC3EE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A92-D123-4879-9A48-972CFB0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12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5B391-88B8-73D7-DCB7-3140F34F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61349-CE0C-8F42-52F6-7A155F4D3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C73A8-7788-35CA-46E5-67FFB354A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88A58-54D0-BA33-1B69-F519A750B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4C83-4A45-4C15-9E2D-50FA9A1992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B84A1-16D7-F612-7AEB-E26699FAC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6E72D-3B35-A512-91D6-3126B7C37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A92-D123-4879-9A48-972CFB0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56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4214-0627-8353-5322-892571798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F27FEE-EEFB-69B8-25FA-D5AC43C8E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600129-D2DF-628E-0C01-60C41EE8A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55367-62CB-9F52-93A5-F8359CADC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4C83-4A45-4C15-9E2D-50FA9A1992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2E32F-421B-7D42-CB9A-D20BA29F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3016A-51C7-4A22-D156-2CAF57FC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A92-D123-4879-9A48-972CFB0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70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F134-5910-65F1-CC2E-608903ACA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E13B17-C54C-07C5-0EA4-52FD4977A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A627C-6B1C-1F77-3286-FFAA3DFF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4C83-4A45-4C15-9E2D-50FA9A1992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E3007-CD8E-2038-E746-FAC02CAD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29A54-0607-E687-0A79-BE911A8D9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A92-D123-4879-9A48-972CFB0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30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BF160A-2DE3-589E-4BC2-BCEF0C9F65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637889-ACF9-12ED-D2ED-6556A2F58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627E5-587C-A6D5-2706-FC18C622F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4C83-4A45-4C15-9E2D-50FA9A1992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D3C91-19B5-9E8A-90AA-6C1B1564F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B4EE6-C232-96F4-4F86-7F4E998C9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A92-D123-4879-9A48-972CFB0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3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464800" cy="464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058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828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981200"/>
            <a:ext cx="10138129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160000" cy="5334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C8102E"/>
                </a:solidFill>
              </a:defRPr>
            </a:lvl1pPr>
          </a:lstStyle>
          <a:p>
            <a:pPr lvl="0"/>
            <a:r>
              <a:rPr lang="en-US" dirty="0"/>
              <a:t>Sub-Header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9578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6783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6783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151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2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2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09600" y="3810001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197600" y="3810001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522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352550"/>
            <a:ext cx="5127313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C8102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1992312"/>
            <a:ext cx="51273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8568" y="1352550"/>
            <a:ext cx="5084233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C8102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8568" y="1992312"/>
            <a:ext cx="50842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0080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0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0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7B63C-F3F4-7214-172A-D002875CD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CA797-49EE-BF9C-75E7-BFC28E57D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E67F2-5B20-0F18-ADFE-7D1E59D06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4C83-4A45-4C15-9E2D-50FA9A1992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72A24-6116-DDAF-BC9E-5618C0A43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9CBED-A3E9-45AB-B48A-987316291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A92-D123-4879-9A48-972CFB0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0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effectLst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058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6340476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76A6A54-2A6B-4242-B691-C4DE4231F394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55200" y="63246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2FED1A7-FB98-43FD-AA3D-E7C3EC56B2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381000"/>
            <a:ext cx="678610" cy="11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7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6" r:id="rId3"/>
    <p:sldLayoutId id="2147483661" r:id="rId4"/>
    <p:sldLayoutId id="2147483665" r:id="rId5"/>
    <p:sldLayoutId id="2147483662" r:id="rId6"/>
    <p:sldLayoutId id="2147483663" r:id="rId7"/>
    <p:sldLayoutId id="2147483664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Roboto Slab" pitchFamily="2" charset="0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660619-B937-64AA-0472-08DEE9F45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362EB-C312-E4E9-8173-0DAC2038E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2FA3F-0F2E-68AA-FE92-2DD0413C17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424C83-4A45-4C15-9E2D-50FA9A1992C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5CC90-1E5F-E015-C26C-8BF685DDD7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B26DE-18A4-431B-62EA-28E8F0A55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FE3A92-D123-4879-9A48-972CFB00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1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jkim4@niu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with a pond and buildings">
            <a:extLst>
              <a:ext uri="{FF2B5EF4-FFF2-40B4-BE49-F238E27FC236}">
                <a16:creationId xmlns:a16="http://schemas.microsoft.com/office/drawing/2014/main" id="{65460A4E-F56E-B7B6-EC54-B2668FAEE5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036"/>
          <a:stretch/>
        </p:blipFill>
        <p:spPr>
          <a:xfrm>
            <a:off x="0" y="1246744"/>
            <a:ext cx="12155706" cy="497411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0"/>
              </a:schemeClr>
            </a:glow>
            <a:outerShdw blurRad="1270000" algn="ctr" rotWithShape="0">
              <a:srgbClr val="000000">
                <a:alpha val="0"/>
              </a:srgbClr>
            </a:outerShdw>
            <a:reflection blurRad="1270000" stA="0" endPos="6500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3633286"/>
            <a:ext cx="10566400" cy="1219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Jinsook Kim, Ph.D., M.P.H., D.D.S.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Presentation for the Board of Trustees</a:t>
            </a:r>
          </a:p>
          <a:p>
            <a:r>
              <a:rPr lang="en-US" dirty="0">
                <a:solidFill>
                  <a:schemeClr val="tx1"/>
                </a:solidFill>
              </a:rPr>
              <a:t>February 20,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91E72-B119-5288-EACB-21018ED6C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304800"/>
            <a:ext cx="1219200" cy="191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C98F22-1987-D0F6-3CD3-E6AC8B5F2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Developed two new instruments that reliably and accurately assess the level of confidence of direct care workers regarding palliative care.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instruments can be used to evaluate the effect of training programs.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By using the instruments, educators and supervisors can identify weaknesses of and ways to improve existing training.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FF011A-B2EE-B9BE-BDA2-7A0D49645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Outcomes </a:t>
            </a:r>
          </a:p>
        </p:txBody>
      </p:sp>
    </p:spTree>
    <p:extLst>
      <p:ext uri="{BB962C8B-B14F-4D97-AF65-F5344CB8AC3E}">
        <p14:creationId xmlns:p14="http://schemas.microsoft.com/office/powerpoint/2010/main" val="3742972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AD83FF-6D3F-9192-438A-CCF0AE652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7620000" cy="4648200"/>
          </a:xfrm>
        </p:spPr>
        <p:txBody>
          <a:bodyPr>
            <a:normAutofit/>
          </a:bodyPr>
          <a:lstStyle/>
          <a:p>
            <a:r>
              <a:rPr lang="en-US" dirty="0"/>
              <a:t>From 2016 through 2021, I was able to employ and supervise seventeen undergraduate and graduate students related to this research topic.</a:t>
            </a:r>
          </a:p>
          <a:p>
            <a:endParaRPr lang="en-US" dirty="0"/>
          </a:p>
          <a:p>
            <a:r>
              <a:rPr lang="en-US" dirty="0"/>
              <a:t>These efforts provided the foundation for the sabbatical research project.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289E17-F9CA-3A11-84EA-EC460A8B0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Engagement and Involvement</a:t>
            </a:r>
          </a:p>
        </p:txBody>
      </p:sp>
    </p:spTree>
    <p:extLst>
      <p:ext uri="{BB962C8B-B14F-4D97-AF65-F5344CB8AC3E}">
        <p14:creationId xmlns:p14="http://schemas.microsoft.com/office/powerpoint/2010/main" val="1566588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3849F8-210A-2D54-D42F-F45B6957D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71600"/>
            <a:ext cx="8635568" cy="49831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Introduction to Health Promotion</a:t>
            </a:r>
            <a:br>
              <a:rPr lang="en-US" b="1" dirty="0"/>
            </a:br>
            <a:r>
              <a:rPr lang="en-US" b="1" dirty="0">
                <a:solidFill>
                  <a:srgbClr val="C00000"/>
                </a:solidFill>
              </a:rPr>
              <a:t>(PHHE 315)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dirty="0"/>
              <a:t>Direct care worker-related issues, such as workforce shortages and training issues, are included in readings and discussed during the presentations in related modules.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/>
              <a:t>Applied Research Methods in Public Health </a:t>
            </a:r>
            <a:r>
              <a:rPr lang="en-US" b="1" dirty="0">
                <a:solidFill>
                  <a:srgbClr val="C00000"/>
                </a:solidFill>
              </a:rPr>
              <a:t>(PHHE 611) </a:t>
            </a:r>
            <a:br>
              <a:rPr lang="en-US" dirty="0"/>
            </a:br>
            <a:r>
              <a:rPr lang="en-US" dirty="0"/>
              <a:t>Findings from these studies are used as examples by including published articles in the reading list. </a:t>
            </a:r>
          </a:p>
        </p:txBody>
      </p:sp>
      <p:pic>
        <p:nvPicPr>
          <p:cNvPr id="5" name="Picture 4" descr="A person looking at a computer&#10;&#10;Description automatically generated">
            <a:extLst>
              <a:ext uri="{FF2B5EF4-FFF2-40B4-BE49-F238E27FC236}">
                <a16:creationId xmlns:a16="http://schemas.microsoft.com/office/drawing/2014/main" id="{8851E1BF-BEDA-CB49-7297-3E2B773F9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4" r="20067" b="1"/>
          <a:stretch/>
        </p:blipFill>
        <p:spPr>
          <a:xfrm>
            <a:off x="8153400" y="1752600"/>
            <a:ext cx="3677806" cy="3198549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D9CBB04-E139-0D7A-0914-50AB5EDC4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0584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Into the Classroom </a:t>
            </a:r>
          </a:p>
        </p:txBody>
      </p:sp>
    </p:spTree>
    <p:extLst>
      <p:ext uri="{BB962C8B-B14F-4D97-AF65-F5344CB8AC3E}">
        <p14:creationId xmlns:p14="http://schemas.microsoft.com/office/powerpoint/2010/main" val="395680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ck of magazines">
            <a:extLst>
              <a:ext uri="{FF2B5EF4-FFF2-40B4-BE49-F238E27FC236}">
                <a16:creationId xmlns:a16="http://schemas.microsoft.com/office/drawing/2014/main" id="{AA9B7E3D-3FBF-6EFE-1714-7AC401282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71"/>
          <a:stretch/>
        </p:blipFill>
        <p:spPr>
          <a:xfrm>
            <a:off x="381000" y="1752600"/>
            <a:ext cx="4595444" cy="3992564"/>
          </a:xfrm>
          <a:prstGeom prst="rect">
            <a:avLst/>
          </a:prstGeo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E85FD7-716C-B3C9-A9DE-425F3E704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6444" y="1752600"/>
            <a:ext cx="7010400" cy="41910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Published two articles in peer-reviewed journals as a direct result of the sabbatical research.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Published five more articles in peer-reviewed journals after the sabbatical leave.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Obtained an external grant in 2023 as a result of research collaboration with colleagues at UIC during the sabbatical leave period.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B7784E-E944-C8CB-8381-32D398A3C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0584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Publications and Grants </a:t>
            </a:r>
          </a:p>
        </p:txBody>
      </p:sp>
    </p:spTree>
    <p:extLst>
      <p:ext uri="{BB962C8B-B14F-4D97-AF65-F5344CB8AC3E}">
        <p14:creationId xmlns:p14="http://schemas.microsoft.com/office/powerpoint/2010/main" val="208319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FE588-1EC0-81B3-D2A1-EE637C032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2AA455-3C9C-A9CD-E511-51EFEB5B7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8000" dirty="0"/>
              <a:t>Direct support professionals’ palliative care training needs. Tri-County Endowment Award (2016-2017 AY).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8000" dirty="0"/>
              <a:t>Online palliative care training program for staff serving people with intellectual and developmental disabilities. Broadband Innovation Grant, (2016-2017 AY).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8000" dirty="0"/>
              <a:t>Certified nursing assistants’ palliative care training needs. Broadband Innovation Grant (2017-2018 AY).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8000" dirty="0"/>
              <a:t>Pilot testing of an online palliative care curriculum for direct care workers (DCWs) serving older adults with cognitive impairments. Tri-County Endowment Award (2017-2018 AY).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8000" dirty="0"/>
              <a:t>Palliative Care Research Project. Graduate School Great Journeys Assistantship, (2018-2019 AY). (Elizabeth Corning (PhD), mentee).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8000" dirty="0"/>
              <a:t>Self-paced online palliative care training intervention for certified nursing assistants. Division of Research and Innovative Partnerships Research and Artistry Grant, Northern Illinois University (2018-2019 AY). </a:t>
            </a:r>
          </a:p>
          <a:p>
            <a:endParaRPr lang="en-US" sz="3300" dirty="0"/>
          </a:p>
          <a:p>
            <a:endParaRPr lang="en-US" sz="33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602129-997C-4DDC-EBB6-DC6E5DC70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Projects</a:t>
            </a:r>
          </a:p>
        </p:txBody>
      </p:sp>
    </p:spTree>
    <p:extLst>
      <p:ext uri="{BB962C8B-B14F-4D97-AF65-F5344CB8AC3E}">
        <p14:creationId xmlns:p14="http://schemas.microsoft.com/office/powerpoint/2010/main" val="199319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4DB43-BBFD-CF78-0F5A-52DBAC985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hand drawing a diagram of success&#10;&#10;Description automatically generated">
            <a:extLst>
              <a:ext uri="{FF2B5EF4-FFF2-40B4-BE49-F238E27FC236}">
                <a16:creationId xmlns:a16="http://schemas.microsoft.com/office/drawing/2014/main" id="{8784D569-78D1-355D-7F18-4A89B358D1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45" y="1676400"/>
            <a:ext cx="6400800" cy="4267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80143F-2A18-45E8-2EDC-4414E5206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0584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Valuable Experiences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A2E5B-6EA4-F9A3-C0DF-102B133E4C83}"/>
              </a:ext>
            </a:extLst>
          </p:cNvPr>
          <p:cNvSpPr txBox="1"/>
          <p:nvPr/>
        </p:nvSpPr>
        <p:spPr>
          <a:xfrm>
            <a:off x="914400" y="2209800"/>
            <a:ext cx="551824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3200" dirty="0"/>
              <a:t>A sabbatical impacts: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Faculty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Community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55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7AAF32-B3AC-E289-BBA1-2BCD90721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2057400"/>
            <a:ext cx="7696200" cy="4648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Jinsook Kim, Ph.D., M.P.H., D.D.S.</a:t>
            </a:r>
          </a:p>
          <a:p>
            <a:pPr marL="0" indent="0" algn="ctr">
              <a:buNone/>
            </a:pPr>
            <a:r>
              <a:rPr lang="en-US" dirty="0"/>
              <a:t>Professor, Public Health</a:t>
            </a:r>
          </a:p>
          <a:p>
            <a:pPr marL="0" indent="0" algn="ctr">
              <a:buNone/>
            </a:pPr>
            <a:r>
              <a:rPr lang="en-US" dirty="0"/>
              <a:t>School of Health Studies</a:t>
            </a:r>
            <a:br>
              <a:rPr lang="en-US" dirty="0"/>
            </a:br>
            <a:r>
              <a:rPr lang="en-US" dirty="0"/>
              <a:t>College of Health and Human Sciences</a:t>
            </a:r>
          </a:p>
          <a:p>
            <a:pPr marL="0" indent="0" algn="ctr">
              <a:buNone/>
            </a:pPr>
            <a:r>
              <a:rPr lang="en-US" dirty="0"/>
              <a:t>815-753-1352  |  </a:t>
            </a:r>
            <a:r>
              <a:rPr lang="en-US" b="1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jkim4@niu.edu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www.chhs.niu.edu/about/staff/kim-j.shtml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665721-4663-91E6-F405-03A4912B5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time!</a:t>
            </a:r>
          </a:p>
        </p:txBody>
      </p:sp>
    </p:spTree>
    <p:extLst>
      <p:ext uri="{BB962C8B-B14F-4D97-AF65-F5344CB8AC3E}">
        <p14:creationId xmlns:p14="http://schemas.microsoft.com/office/powerpoint/2010/main" val="271500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0925" y="1524000"/>
            <a:ext cx="8333475" cy="4343400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I earned my D.D.S. (Dentistry) from Seoul National University, Seoul, Korea.</a:t>
            </a:r>
            <a:br>
              <a:rPr lang="en-US" b="0" i="0" dirty="0">
                <a:effectLst/>
              </a:rPr>
            </a:br>
            <a:endParaRPr lang="en-US" b="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Master of Public Health (M.P.H.) from Johns Hopkins University.</a:t>
            </a:r>
            <a:br>
              <a:rPr lang="en-US" b="0" i="0" dirty="0">
                <a:effectLst/>
              </a:rPr>
            </a:br>
            <a:endParaRPr lang="en-US" b="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Ph.D. in Public Health from University of California – Los Angeles (UCLA)</a:t>
            </a:r>
          </a:p>
          <a:p>
            <a:pPr marL="0" indent="0" algn="l">
              <a:buNone/>
            </a:pPr>
            <a:endParaRPr lang="en-US" b="0" i="0" dirty="0">
              <a:effectLst/>
            </a:endParaRPr>
          </a:p>
          <a:p>
            <a:pPr marL="0" indent="0" algn="l">
              <a:buNone/>
            </a:pPr>
            <a:br>
              <a:rPr lang="en-US" b="0" i="0" dirty="0">
                <a:effectLst/>
              </a:rPr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Path to NIU</a:t>
            </a:r>
          </a:p>
        </p:txBody>
      </p:sp>
      <p:pic>
        <p:nvPicPr>
          <p:cNvPr id="5" name="Picture 4" descr="A person wearing glasses and a blue jacket&#10;&#10;Description automatically generated">
            <a:extLst>
              <a:ext uri="{FF2B5EF4-FFF2-40B4-BE49-F238E27FC236}">
                <a16:creationId xmlns:a16="http://schemas.microsoft.com/office/drawing/2014/main" id="{D8CFA8CB-31C6-F3AB-459A-F6B9F4E5B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1828800"/>
            <a:ext cx="2743199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DB9E8-0DC0-1893-F3E1-67F8358D4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6EB876C-06FC-7D4B-1F9E-7DEB10FE74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3" r="8018"/>
          <a:stretch/>
        </p:blipFill>
        <p:spPr>
          <a:xfrm>
            <a:off x="5537200" y="1654419"/>
            <a:ext cx="5511801" cy="4441668"/>
          </a:xfrm>
          <a:prstGeom prst="rect">
            <a:avLst/>
          </a:prstGeo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CCB2CD-6CBA-7AD9-E4D1-FD3BA3205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536071"/>
            <a:ext cx="5384800" cy="4678364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</a:rPr>
              <a:t>I came to NIU in 2006 as a visiting assistant professor and have been a full professor in the College of Health and Human Sciences since 2019.</a:t>
            </a:r>
          </a:p>
          <a:p>
            <a:pPr marL="0" indent="0">
              <a:buNone/>
            </a:pPr>
            <a:endParaRPr lang="en-US" b="0" i="0" dirty="0">
              <a:effectLst/>
            </a:endParaRPr>
          </a:p>
          <a:p>
            <a:r>
              <a:rPr lang="en-US" b="0" i="0" dirty="0">
                <a:effectLst/>
              </a:rPr>
              <a:t>NIU is a special place because of the students we serve.</a:t>
            </a:r>
          </a:p>
          <a:p>
            <a:pPr marL="0" indent="0">
              <a:buNone/>
            </a:pPr>
            <a:endParaRPr lang="en-US" b="0" i="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3DA752-F625-F275-22EA-082E4B6B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0584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Proud to Be a Huskie</a:t>
            </a:r>
          </a:p>
        </p:txBody>
      </p:sp>
    </p:spTree>
    <p:extLst>
      <p:ext uri="{BB962C8B-B14F-4D97-AF65-F5344CB8AC3E}">
        <p14:creationId xmlns:p14="http://schemas.microsoft.com/office/powerpoint/2010/main" val="1256257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7CAFF-6A6D-FED1-318D-3E290E923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56D1E5-CE20-1F5C-A277-941006AA1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8800" y="1447800"/>
            <a:ext cx="5384800" cy="46783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 i="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0CD2CD-42FB-A670-0F61-AC5A52132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0584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Courses Taught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A4D1AA-8476-8474-D458-3FE771BEF9E6}"/>
              </a:ext>
            </a:extLst>
          </p:cNvPr>
          <p:cNvSpPr txBox="1"/>
          <p:nvPr/>
        </p:nvSpPr>
        <p:spPr>
          <a:xfrm>
            <a:off x="228600" y="1628056"/>
            <a:ext cx="11811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2400" b="0" i="0" dirty="0">
                <a:effectLst/>
              </a:rPr>
              <a:t>	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PHHE 315: Introduction to Health Promotion</a:t>
            </a:r>
          </a:p>
          <a:p>
            <a:pPr algn="l" fontAlgn="base"/>
            <a:r>
              <a:rPr lang="en-US" sz="2800" b="0" i="0" dirty="0">
                <a:solidFill>
                  <a:srgbClr val="000000"/>
                </a:solidFill>
                <a:effectLst/>
              </a:rPr>
              <a:t>  	PHHE 611: Applied Research Methods in Public Health</a:t>
            </a:r>
          </a:p>
          <a:p>
            <a:pPr algn="l" fontAlgn="base"/>
            <a:r>
              <a:rPr lang="en-US" sz="2800" b="0" i="0" dirty="0">
                <a:solidFill>
                  <a:srgbClr val="000000"/>
                </a:solidFill>
                <a:effectLst/>
              </a:rPr>
              <a:t>  	PHHE 669: Community Health Planning</a:t>
            </a:r>
          </a:p>
          <a:p>
            <a:pPr algn="l" fontAlgn="base"/>
            <a:r>
              <a:rPr lang="en-US" sz="2800" b="0" i="0" dirty="0">
                <a:solidFill>
                  <a:srgbClr val="000000"/>
                </a:solidFill>
                <a:effectLst/>
              </a:rPr>
              <a:t> 	PHHE 698: Master of Public Health Integrative Learning Experience</a:t>
            </a:r>
          </a:p>
          <a:p>
            <a:pPr algn="l"/>
            <a:endParaRPr lang="en-US" sz="2000" dirty="0"/>
          </a:p>
          <a:p>
            <a:endParaRPr lang="en-US" dirty="0"/>
          </a:p>
        </p:txBody>
      </p:sp>
      <p:pic>
        <p:nvPicPr>
          <p:cNvPr id="7" name="Picture 6" descr="A person sitting on a rug looking at a computer screen&#10;&#10;Description automatically generated">
            <a:extLst>
              <a:ext uri="{FF2B5EF4-FFF2-40B4-BE49-F238E27FC236}">
                <a16:creationId xmlns:a16="http://schemas.microsoft.com/office/drawing/2014/main" id="{3A7DC696-415C-9653-935A-3DA18324D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2999"/>
            <a:ext cx="3657600" cy="2438400"/>
          </a:xfrm>
          <a:prstGeom prst="rect">
            <a:avLst/>
          </a:prstGeom>
        </p:spPr>
      </p:pic>
      <p:pic>
        <p:nvPicPr>
          <p:cNvPr id="10" name="Picture 9" descr="A group of people wearing medical uniforms&#10;&#10;Description automatically generated">
            <a:extLst>
              <a:ext uri="{FF2B5EF4-FFF2-40B4-BE49-F238E27FC236}">
                <a16:creationId xmlns:a16="http://schemas.microsoft.com/office/drawing/2014/main" id="{93C9D0CA-BDC0-C39A-1C35-344FFC7B2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056" y="3842999"/>
            <a:ext cx="4611067" cy="2433619"/>
          </a:xfrm>
          <a:prstGeom prst="rect">
            <a:avLst/>
          </a:prstGeom>
        </p:spPr>
      </p:pic>
      <p:pic>
        <p:nvPicPr>
          <p:cNvPr id="20" name="Picture 19" descr="A group of vegetables and dumbbells&#10;&#10;Description automatically generated">
            <a:extLst>
              <a:ext uri="{FF2B5EF4-FFF2-40B4-BE49-F238E27FC236}">
                <a16:creationId xmlns:a16="http://schemas.microsoft.com/office/drawing/2014/main" id="{EF036690-0CA7-5B79-AF0E-298DFFC9C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16" y="3813197"/>
            <a:ext cx="4108384" cy="246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7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05DB6-D95F-360A-F9EC-731D3E800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D53E73-4CAD-D10F-CB57-5B603C409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8800" y="1447800"/>
            <a:ext cx="5384800" cy="46783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 i="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A71F34-7413-F346-9E12-5A94DF6FA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0584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Research Interests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0350D6-B125-3C8E-15AB-E56844E8E596}"/>
              </a:ext>
            </a:extLst>
          </p:cNvPr>
          <p:cNvSpPr txBox="1"/>
          <p:nvPr/>
        </p:nvSpPr>
        <p:spPr>
          <a:xfrm>
            <a:off x="365504" y="2199948"/>
            <a:ext cx="5384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</a:rPr>
              <a:t>Direct care workforce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</a:rPr>
              <a:t>Health promotion using digital technology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</a:rPr>
              <a:t>Palliative care training for direct care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 descr="A person holding a hand of an old person sitting on a couch&#10;&#10;Description automatically generated">
            <a:extLst>
              <a:ext uri="{FF2B5EF4-FFF2-40B4-BE49-F238E27FC236}">
                <a16:creationId xmlns:a16="http://schemas.microsoft.com/office/drawing/2014/main" id="{99049CCE-8861-22AE-5D8B-172D650B4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984" y="1872476"/>
            <a:ext cx="594360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38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573F0-12D6-1B9E-5672-7A021FFB3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6723DC-4705-C64C-D8D4-827E7BD4B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8800"/>
            <a:ext cx="10820400" cy="419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“How Confident Direct Care Workers Are in Providing Palliative Care?”</a:t>
            </a:r>
            <a:br>
              <a:rPr lang="en-US" sz="4800" dirty="0"/>
            </a:br>
            <a:endParaRPr lang="en-US" sz="4800" dirty="0"/>
          </a:p>
          <a:p>
            <a:pPr marL="0" indent="0" algn="ctr">
              <a:buNone/>
            </a:pPr>
            <a:endParaRPr lang="en-US" sz="4800" b="0" i="0" dirty="0">
              <a:effectLst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BAC14F-D243-BA31-8F27-6338A3D67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7767"/>
            <a:ext cx="10058400" cy="1066800"/>
          </a:xfrm>
        </p:spPr>
        <p:txBody>
          <a:bodyPr/>
          <a:lstStyle/>
          <a:p>
            <a:r>
              <a:rPr lang="en-US" dirty="0"/>
              <a:t>Sabbatical: Fall 2021</a:t>
            </a:r>
          </a:p>
        </p:txBody>
      </p:sp>
    </p:spTree>
    <p:extLst>
      <p:ext uri="{BB962C8B-B14F-4D97-AF65-F5344CB8AC3E}">
        <p14:creationId xmlns:p14="http://schemas.microsoft.com/office/powerpoint/2010/main" val="2141458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n elderly person's hand">
            <a:extLst>
              <a:ext uri="{FF2B5EF4-FFF2-40B4-BE49-F238E27FC236}">
                <a16:creationId xmlns:a16="http://schemas.microsoft.com/office/drawing/2014/main" id="{3631CA9D-591B-6A92-6A87-FC9B9F072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71"/>
          <a:stretch/>
        </p:blipFill>
        <p:spPr>
          <a:xfrm>
            <a:off x="0" y="1268106"/>
            <a:ext cx="5715000" cy="5594443"/>
          </a:xfrm>
          <a:prstGeom prst="rect">
            <a:avLst/>
          </a:prstGeom>
          <a:noFill/>
        </p:spPr>
      </p:pic>
      <p:pic>
        <p:nvPicPr>
          <p:cNvPr id="4" name="Picture 3" descr="A diagram of a health care system&#10;&#10;Description automatically generated">
            <a:extLst>
              <a:ext uri="{FF2B5EF4-FFF2-40B4-BE49-F238E27FC236}">
                <a16:creationId xmlns:a16="http://schemas.microsoft.com/office/drawing/2014/main" id="{C0BCBAC0-9B11-B4D2-BFA2-E05D51DDEC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86" r="8437" b="2"/>
          <a:stretch/>
        </p:blipFill>
        <p:spPr>
          <a:xfrm>
            <a:off x="4973299" y="586325"/>
            <a:ext cx="7218701" cy="6271675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CD9C53-9CAB-5881-B77B-4B6141D4EAC1}"/>
              </a:ext>
            </a:extLst>
          </p:cNvPr>
          <p:cNvSpPr/>
          <p:nvPr/>
        </p:nvSpPr>
        <p:spPr>
          <a:xfrm>
            <a:off x="-1137" y="-1"/>
            <a:ext cx="12178352" cy="1263557"/>
          </a:xfrm>
          <a:prstGeom prst="rect">
            <a:avLst/>
          </a:prstGeom>
          <a:solidFill>
            <a:srgbClr val="C8102E"/>
          </a:solidFill>
          <a:ln>
            <a:solidFill>
              <a:srgbClr val="C8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What is Palliative Care?</a:t>
            </a:r>
          </a:p>
        </p:txBody>
      </p:sp>
    </p:spTree>
    <p:extLst>
      <p:ext uri="{BB962C8B-B14F-4D97-AF65-F5344CB8AC3E}">
        <p14:creationId xmlns:p14="http://schemas.microsoft.com/office/powerpoint/2010/main" val="1674061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78534-CBEC-098C-FD59-46503A32B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10E041-2051-55ED-C666-B839C1077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058400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Who Are Direct Care Workers?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ACB927F6-606C-D4A8-8037-98F721047F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396637"/>
              </p:ext>
            </p:extLst>
          </p:nvPr>
        </p:nvGraphicFramePr>
        <p:xfrm>
          <a:off x="609600" y="1371600"/>
          <a:ext cx="10464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6912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E4A67-B58B-34B7-3CB9-98F4E2538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73F662-6DD3-6F67-B3E5-60A864658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058400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Training for Direct Care Workers 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CD7079F6-986F-BEAD-9E78-57D0023141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03678"/>
              </p:ext>
            </p:extLst>
          </p:nvPr>
        </p:nvGraphicFramePr>
        <p:xfrm>
          <a:off x="609600" y="1371600"/>
          <a:ext cx="10464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2684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2283</TotalTime>
  <Words>978</Words>
  <Application>Microsoft Office PowerPoint</Application>
  <PresentationFormat>Widescreen</PresentationFormat>
  <Paragraphs>101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Aptos Display</vt:lpstr>
      <vt:lpstr>Calibri</vt:lpstr>
      <vt:lpstr>Aptos</vt:lpstr>
      <vt:lpstr>1_Office Theme</vt:lpstr>
      <vt:lpstr>Office Theme</vt:lpstr>
      <vt:lpstr>Jinsook Kim, Ph.D., M.P.H., D.D.S.</vt:lpstr>
      <vt:lpstr>My Path to NIU</vt:lpstr>
      <vt:lpstr>Proud to Be a Huskie</vt:lpstr>
      <vt:lpstr>Courses Taught</vt:lpstr>
      <vt:lpstr>Research Interests</vt:lpstr>
      <vt:lpstr>Sabbatical: Fall 2021</vt:lpstr>
      <vt:lpstr>PowerPoint Presentation</vt:lpstr>
      <vt:lpstr>Who Are Direct Care Workers?</vt:lpstr>
      <vt:lpstr>Training for Direct Care Workers </vt:lpstr>
      <vt:lpstr>Research Outcomes </vt:lpstr>
      <vt:lpstr>Student Engagement and Involvement</vt:lpstr>
      <vt:lpstr>Into the Classroom </vt:lpstr>
      <vt:lpstr>Publications and Grants </vt:lpstr>
      <vt:lpstr>Related Projects</vt:lpstr>
      <vt:lpstr>Valuable Experiences </vt:lpstr>
      <vt:lpstr>Thank you for your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Jennice O'Brien</dc:creator>
  <cp:lastModifiedBy>Jane Donahue</cp:lastModifiedBy>
  <cp:revision>111</cp:revision>
  <dcterms:created xsi:type="dcterms:W3CDTF">2010-05-18T23:17:18Z</dcterms:created>
  <dcterms:modified xsi:type="dcterms:W3CDTF">2025-02-13T16:23:50Z</dcterms:modified>
</cp:coreProperties>
</file>