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1"/>
  </p:sldMasterIdLst>
  <p:notesMasterIdLst>
    <p:notesMasterId r:id="rId13"/>
  </p:notesMasterIdLst>
  <p:handoutMasterIdLst>
    <p:handoutMasterId r:id="rId14"/>
  </p:handoutMasterIdLst>
  <p:sldIdLst>
    <p:sldId id="256" r:id="rId2"/>
    <p:sldId id="382" r:id="rId3"/>
    <p:sldId id="278" r:id="rId4"/>
    <p:sldId id="388" r:id="rId5"/>
    <p:sldId id="383" r:id="rId6"/>
    <p:sldId id="282" r:id="rId7"/>
    <p:sldId id="379" r:id="rId8"/>
    <p:sldId id="385" r:id="rId9"/>
    <p:sldId id="384" r:id="rId10"/>
    <p:sldId id="266" r:id="rId11"/>
    <p:sldId id="267" r:id="rId12"/>
  </p:sldIdLst>
  <p:sldSz cx="9144000" cy="6858000" type="screen4x3"/>
  <p:notesSz cx="6858000" cy="9296400"/>
  <p:embeddedFontLst>
    <p:embeddedFont>
      <p:font typeface="Calibri" panose="020F0502020204030204" pitchFamily="34" charset="0"/>
      <p:regular r:id="rId15"/>
      <p:bold r:id="rId16"/>
      <p:italic r:id="rId17"/>
      <p:boldItalic r:id="rId18"/>
    </p:embeddedFont>
    <p:embeddedFont>
      <p:font typeface="Myriad Pro" panose="020B0503030403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Barnhart" initials="FB" lastIdx="1" clrIdx="0">
    <p:extLst>
      <p:ext uri="{19B8F6BF-5375-455C-9EA6-DF929625EA0E}">
        <p15:presenceInfo xmlns:p15="http://schemas.microsoft.com/office/powerpoint/2012/main" userId="S::A1837029@mail.niu.edu::d6f07c3b-6377-4932-8180-44b6bb8ea2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102E"/>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613BC-FB06-43FB-8385-491F99B490F5}" v="69" dt="2021-05-10T23:18:01.277"/>
    <p1510:client id="{411F88E4-31B8-4D3F-AF25-E96818FF400F}" v="17" dt="2021-05-10T21:23:11.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920" autoAdjust="0"/>
  </p:normalViewPr>
  <p:slideViewPr>
    <p:cSldViewPr>
      <p:cViewPr varScale="1">
        <p:scale>
          <a:sx n="80" d="100"/>
          <a:sy n="80" d="100"/>
        </p:scale>
        <p:origin x="658" y="67"/>
      </p:cViewPr>
      <p:guideLst>
        <p:guide orient="horz"/>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56" d="100"/>
          <a:sy n="56" d="100"/>
        </p:scale>
        <p:origin x="-253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Titles added Annually to </a:t>
            </a:r>
          </a:p>
          <a:p>
            <a:pPr>
              <a:defRPr/>
            </a:pPr>
            <a:r>
              <a:rPr lang="en-US" dirty="0"/>
              <a:t>Directory of Open Access Journals </a:t>
            </a:r>
          </a:p>
          <a:p>
            <a:pPr>
              <a:defRPr/>
            </a:pPr>
            <a:r>
              <a:rPr lang="en-US" dirty="0"/>
              <a:t>(total = </a:t>
            </a:r>
            <a:r>
              <a:rPr lang="en-US" sz="1600" b="1" i="0" u="none" strike="noStrike" cap="all" normalizeH="0" baseline="0" dirty="0">
                <a:effectLst/>
              </a:rPr>
              <a:t>16,295)</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Journals added to Directory of Open Access Journals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trendline>
            <c:spPr>
              <a:ln w="9525" cap="rnd">
                <a:solidFill>
                  <a:schemeClr val="accent1"/>
                </a:solidFill>
              </a:ln>
              <a:effectLst/>
            </c:spPr>
            <c:trendlineType val="linear"/>
            <c:dispRSqr val="0"/>
            <c:dispEq val="0"/>
          </c:trendline>
          <c:xVal>
            <c:numRef>
              <c:f>Sheet1!$A$2:$A$12</c:f>
              <c:numCache>
                <c:formatCode>General</c:formatCode>
                <c:ptCount val="11"/>
                <c:pt idx="0">
                  <c:v>2020</c:v>
                </c:pt>
                <c:pt idx="1">
                  <c:v>2019</c:v>
                </c:pt>
                <c:pt idx="2">
                  <c:v>2018</c:v>
                </c:pt>
                <c:pt idx="3">
                  <c:v>2017</c:v>
                </c:pt>
                <c:pt idx="4">
                  <c:v>2016</c:v>
                </c:pt>
                <c:pt idx="5">
                  <c:v>2015</c:v>
                </c:pt>
                <c:pt idx="6">
                  <c:v>2014</c:v>
                </c:pt>
                <c:pt idx="7">
                  <c:v>2013</c:v>
                </c:pt>
                <c:pt idx="8">
                  <c:v>2012</c:v>
                </c:pt>
                <c:pt idx="9">
                  <c:v>2011</c:v>
                </c:pt>
                <c:pt idx="10">
                  <c:v>2010</c:v>
                </c:pt>
              </c:numCache>
            </c:numRef>
          </c:xVal>
          <c:yVal>
            <c:numRef>
              <c:f>Sheet1!$B$2:$B$12</c:f>
              <c:numCache>
                <c:formatCode>General</c:formatCode>
                <c:ptCount val="11"/>
                <c:pt idx="0">
                  <c:v>2140</c:v>
                </c:pt>
                <c:pt idx="1">
                  <c:v>1918</c:v>
                </c:pt>
                <c:pt idx="2">
                  <c:v>2192</c:v>
                </c:pt>
                <c:pt idx="3">
                  <c:v>2404</c:v>
                </c:pt>
                <c:pt idx="4">
                  <c:v>1578</c:v>
                </c:pt>
                <c:pt idx="5">
                  <c:v>1148</c:v>
                </c:pt>
                <c:pt idx="6">
                  <c:v>339</c:v>
                </c:pt>
                <c:pt idx="7">
                  <c:v>794</c:v>
                </c:pt>
                <c:pt idx="8">
                  <c:v>487</c:v>
                </c:pt>
                <c:pt idx="9">
                  <c:v>488</c:v>
                </c:pt>
                <c:pt idx="10">
                  <c:v>528</c:v>
                </c:pt>
              </c:numCache>
            </c:numRef>
          </c:yVal>
          <c:smooth val="0"/>
          <c:extLst>
            <c:ext xmlns:c16="http://schemas.microsoft.com/office/drawing/2014/chart" uri="{C3380CC4-5D6E-409C-BE32-E72D297353CC}">
              <c16:uniqueId val="{00000001-7CFD-4D57-9046-9F5FB89692E4}"/>
            </c:ext>
          </c:extLst>
        </c:ser>
        <c:dLbls>
          <c:showLegendKey val="0"/>
          <c:showVal val="0"/>
          <c:showCatName val="0"/>
          <c:showSerName val="0"/>
          <c:showPercent val="0"/>
          <c:showBubbleSize val="0"/>
        </c:dLbls>
        <c:axId val="101399840"/>
        <c:axId val="101407328"/>
      </c:scatterChart>
      <c:valAx>
        <c:axId val="101399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101407328"/>
        <c:crosses val="autoZero"/>
        <c:crossBetween val="midCat"/>
      </c:valAx>
      <c:valAx>
        <c:axId val="10140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3998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5-10T14:57:45.045" idx="1">
    <p:pos x="4896" y="795"/>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11A00E0-8A82-468F-9B2B-F8EB4AB6399D}" type="datetimeFigureOut">
              <a:rPr lang="en-US" smtClean="0"/>
              <a:t>5/10/2021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A2F7AD5-1E06-481F-9C05-C3A40CB42C63}" type="datetimeFigureOut">
              <a:rPr lang="en-US" smtClean="0"/>
              <a:t>5/10/2021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1</a:t>
            </a:fld>
            <a:endParaRPr lang="en-US"/>
          </a:p>
        </p:txBody>
      </p:sp>
    </p:spTree>
    <p:extLst>
      <p:ext uri="{BB962C8B-B14F-4D97-AF65-F5344CB8AC3E}">
        <p14:creationId xmlns:p14="http://schemas.microsoft.com/office/powerpoint/2010/main" val="38624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3</a:t>
            </a:fld>
            <a:endParaRPr lang="en-US"/>
          </a:p>
        </p:txBody>
      </p:sp>
    </p:spTree>
    <p:extLst>
      <p:ext uri="{BB962C8B-B14F-4D97-AF65-F5344CB8AC3E}">
        <p14:creationId xmlns:p14="http://schemas.microsoft.com/office/powerpoint/2010/main" val="383932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F22EF-CF13-4EA3-BA93-BBE40C1538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06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5</a:t>
            </a:fld>
            <a:endParaRPr lang="en-US"/>
          </a:p>
        </p:txBody>
      </p:sp>
    </p:spTree>
    <p:extLst>
      <p:ext uri="{BB962C8B-B14F-4D97-AF65-F5344CB8AC3E}">
        <p14:creationId xmlns:p14="http://schemas.microsoft.com/office/powerpoint/2010/main" val="315570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6</a:t>
            </a:fld>
            <a:endParaRPr lang="en-US"/>
          </a:p>
        </p:txBody>
      </p:sp>
    </p:spTree>
    <p:extLst>
      <p:ext uri="{BB962C8B-B14F-4D97-AF65-F5344CB8AC3E}">
        <p14:creationId xmlns:p14="http://schemas.microsoft.com/office/powerpoint/2010/main" val="368016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7</a:t>
            </a:fld>
            <a:endParaRPr lang="en-US"/>
          </a:p>
        </p:txBody>
      </p:sp>
    </p:spTree>
    <p:extLst>
      <p:ext uri="{BB962C8B-B14F-4D97-AF65-F5344CB8AC3E}">
        <p14:creationId xmlns:p14="http://schemas.microsoft.com/office/powerpoint/2010/main" val="247931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9</a:t>
            </a:fld>
            <a:endParaRPr lang="en-US"/>
          </a:p>
        </p:txBody>
      </p:sp>
    </p:spTree>
    <p:extLst>
      <p:ext uri="{BB962C8B-B14F-4D97-AF65-F5344CB8AC3E}">
        <p14:creationId xmlns:p14="http://schemas.microsoft.com/office/powerpoint/2010/main" val="94207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10</a:t>
            </a:fld>
            <a:endParaRPr lang="en-US"/>
          </a:p>
        </p:txBody>
      </p:sp>
    </p:spTree>
    <p:extLst>
      <p:ext uri="{BB962C8B-B14F-4D97-AF65-F5344CB8AC3E}">
        <p14:creationId xmlns:p14="http://schemas.microsoft.com/office/powerpoint/2010/main" val="389420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101E6-CB04-4825-9809-98CDD6947E20}" type="slidenum">
              <a:rPr lang="en-US" smtClean="0"/>
              <a:t>11</a:t>
            </a:fld>
            <a:endParaRPr lang="en-US"/>
          </a:p>
        </p:txBody>
      </p:sp>
    </p:spTree>
    <p:extLst>
      <p:ext uri="{BB962C8B-B14F-4D97-AF65-F5344CB8AC3E}">
        <p14:creationId xmlns:p14="http://schemas.microsoft.com/office/powerpoint/2010/main" val="1252650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0" y="0"/>
            <a:ext cx="9144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ctrTitle" hasCustomPrompt="1"/>
          </p:nvPr>
        </p:nvSpPr>
        <p:spPr>
          <a:xfrm>
            <a:off x="609600" y="3733800"/>
            <a:ext cx="7924800" cy="1219200"/>
          </a:xfrm>
        </p:spPr>
        <p:txBody>
          <a:bodyPr anchor="b"/>
          <a:lstStyle>
            <a:lvl1pPr algn="ctr">
              <a:defRPr sz="3600">
                <a:solidFill>
                  <a:srgbClr val="C8102E"/>
                </a:solidFill>
              </a:defRPr>
            </a:lvl1pPr>
          </a:lstStyle>
          <a:p>
            <a:r>
              <a:rPr lang="en-US" dirty="0"/>
              <a:t>Click here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272"/>
          <a:stretch/>
        </p:blipFill>
        <p:spPr>
          <a:xfrm>
            <a:off x="2922055" y="289525"/>
            <a:ext cx="3299890" cy="2682276"/>
          </a:xfrm>
          <a:prstGeom prst="rect">
            <a:avLst/>
          </a:prstGeom>
        </p:spPr>
      </p:pic>
      <p:sp>
        <p:nvSpPr>
          <p:cNvPr id="3" name="Subtitle 2"/>
          <p:cNvSpPr>
            <a:spLocks noGrp="1"/>
          </p:cNvSpPr>
          <p:nvPr>
            <p:ph type="subTitle" idx="1"/>
          </p:nvPr>
        </p:nvSpPr>
        <p:spPr>
          <a:xfrm>
            <a:off x="1219200" y="5134240"/>
            <a:ext cx="65532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95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8486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5/10/2021</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457200" y="152400"/>
            <a:ext cx="7543800" cy="1066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182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7603597"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5/10/2021</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457200" y="1295400"/>
            <a:ext cx="7620000" cy="533400"/>
          </a:xfrm>
        </p:spPr>
        <p:txBody>
          <a:bodyPr/>
          <a:lstStyle>
            <a:lvl1pPr marL="0" indent="0">
              <a:buNone/>
              <a:defRPr b="1" baseline="0">
                <a:solidFill>
                  <a:srgbClr val="AF0000"/>
                </a:solidFill>
              </a:defRPr>
            </a:lvl1pPr>
          </a:lstStyle>
          <a:p>
            <a:pPr lvl="0"/>
            <a:r>
              <a:rPr lang="en-US" dirty="0"/>
              <a:t>Sub-Header Text goes here</a:t>
            </a:r>
          </a:p>
        </p:txBody>
      </p:sp>
    </p:spTree>
    <p:extLst>
      <p:ext uri="{BB962C8B-B14F-4D97-AF65-F5344CB8AC3E}">
        <p14:creationId xmlns:p14="http://schemas.microsoft.com/office/powerpoint/2010/main" val="329578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5/10/2021</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5/10/2021</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457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4648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9200"/>
            <a:ext cx="384548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3845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6425" y="1219200"/>
            <a:ext cx="381317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6425" y="1858962"/>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5/10/2021</a:t>
            </a:fld>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t>5/10/2021</a:t>
            </a:fld>
            <a:endParaRPr lang="en-US"/>
          </a:p>
        </p:txBody>
      </p:sp>
      <p:sp>
        <p:nvSpPr>
          <p:cNvPr id="4" name="Footer Placeholder 3"/>
          <p:cNvSpPr>
            <a:spLocks noGrp="1"/>
          </p:cNvSpPr>
          <p:nvPr>
            <p:ph type="ftr" sz="quarter" idx="11"/>
          </p:nvPr>
        </p:nvSpPr>
        <p:spPr>
          <a:xfrm>
            <a:off x="3124200" y="64008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t>5/10/2021</a:t>
            </a:fld>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p:cNvSpPr/>
          <p:nvPr userDrawn="1"/>
        </p:nvSpPr>
        <p:spPr>
          <a:xfrm>
            <a:off x="0" y="0"/>
            <a:ext cx="9144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Placeholder 1"/>
          <p:cNvSpPr>
            <a:spLocks noGrp="1"/>
          </p:cNvSpPr>
          <p:nvPr>
            <p:ph type="title"/>
          </p:nvPr>
        </p:nvSpPr>
        <p:spPr>
          <a:xfrm>
            <a:off x="457200" y="152400"/>
            <a:ext cx="7543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1000" y="6340475"/>
            <a:ext cx="1143000" cy="365125"/>
          </a:xfrm>
          <a:prstGeom prst="rect">
            <a:avLst/>
          </a:prstGeom>
        </p:spPr>
        <p:txBody>
          <a:bodyPr vert="horz" lIns="91440" tIns="45720" rIns="91440" bIns="45720" rtlCol="0" anchor="ctr"/>
          <a:lstStyle>
            <a:lvl1pPr algn="l">
              <a:defRPr sz="1200">
                <a:solidFill>
                  <a:schemeClr val="bg1"/>
                </a:solidFill>
              </a:defRPr>
            </a:lvl1pPr>
          </a:lstStyle>
          <a:p>
            <a:fld id="{176A6A54-2A6B-4242-B691-C4DE4231F394}" type="datetimeFigureOut">
              <a:rPr lang="en-US" smtClean="0"/>
              <a:pPr/>
              <a:t>5/10/2021</a:t>
            </a:fld>
            <a:endParaRPr lang="en-US" dirty="0"/>
          </a:p>
        </p:txBody>
      </p:sp>
      <p:sp>
        <p:nvSpPr>
          <p:cNvPr id="6" name="Slide Number Placeholder 5"/>
          <p:cNvSpPr>
            <a:spLocks noGrp="1"/>
          </p:cNvSpPr>
          <p:nvPr>
            <p:ph type="sldNum" sz="quarter" idx="4"/>
          </p:nvPr>
        </p:nvSpPr>
        <p:spPr>
          <a:xfrm>
            <a:off x="7391400" y="6324600"/>
            <a:ext cx="13716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77200" y="481998"/>
            <a:ext cx="678610" cy="1180958"/>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Lst>
  <p:txStyles>
    <p:titleStyle>
      <a:lvl1pPr algn="l" defTabSz="914400" rtl="0" eaLnBrk="1" latinLnBrk="0" hangingPunct="1">
        <a:spcBef>
          <a:spcPct val="0"/>
        </a:spcBef>
        <a:buNone/>
        <a:defRPr sz="4000" b="1" kern="1200">
          <a:solidFill>
            <a:schemeClr val="bg1"/>
          </a:solidFill>
          <a:latin typeface="Myriad Pro" panose="020B0503030403020204" pitchFamily="34" charset="0"/>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FC23-0707-4BA4-9856-C2E631D8007F}"/>
              </a:ext>
            </a:extLst>
          </p:cNvPr>
          <p:cNvSpPr>
            <a:spLocks noGrp="1"/>
          </p:cNvSpPr>
          <p:nvPr>
            <p:ph type="ctrTitle"/>
          </p:nvPr>
        </p:nvSpPr>
        <p:spPr/>
        <p:txBody>
          <a:bodyPr/>
          <a:lstStyle/>
          <a:p>
            <a:r>
              <a:rPr lang="en-US" dirty="0"/>
              <a:t>Open Access and Scholarly Communication</a:t>
            </a:r>
          </a:p>
        </p:txBody>
      </p:sp>
      <p:sp>
        <p:nvSpPr>
          <p:cNvPr id="3" name="Subtitle 2">
            <a:extLst>
              <a:ext uri="{FF2B5EF4-FFF2-40B4-BE49-F238E27FC236}">
                <a16:creationId xmlns:a16="http://schemas.microsoft.com/office/drawing/2014/main" id="{CC520D4E-889D-40C9-81DC-F03F7B2A6B27}"/>
              </a:ext>
            </a:extLst>
          </p:cNvPr>
          <p:cNvSpPr>
            <a:spLocks noGrp="1"/>
          </p:cNvSpPr>
          <p:nvPr>
            <p:ph type="subTitle" idx="1"/>
          </p:nvPr>
        </p:nvSpPr>
        <p:spPr/>
        <p:txBody>
          <a:bodyPr>
            <a:normAutofit fontScale="92500"/>
          </a:bodyPr>
          <a:lstStyle/>
          <a:p>
            <a:r>
              <a:rPr lang="en-US" dirty="0"/>
              <a:t>Presentation to RILLA, NIU Board of Trustees</a:t>
            </a:r>
            <a:br>
              <a:rPr lang="en-US" dirty="0"/>
            </a:br>
            <a:r>
              <a:rPr lang="en-US" dirty="0"/>
              <a:t>May 13, 2021 – Fred Barnhart</a:t>
            </a:r>
          </a:p>
        </p:txBody>
      </p:sp>
    </p:spTree>
    <p:extLst>
      <p:ext uri="{BB962C8B-B14F-4D97-AF65-F5344CB8AC3E}">
        <p14:creationId xmlns:p14="http://schemas.microsoft.com/office/powerpoint/2010/main" val="72301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08F8-AAED-4EAC-8E7A-BAF6580DCF58}"/>
              </a:ext>
            </a:extLst>
          </p:cNvPr>
          <p:cNvSpPr>
            <a:spLocks noGrp="1"/>
          </p:cNvSpPr>
          <p:nvPr>
            <p:ph type="title"/>
          </p:nvPr>
        </p:nvSpPr>
        <p:spPr>
          <a:xfrm>
            <a:off x="457200" y="341114"/>
            <a:ext cx="7886700" cy="994172"/>
          </a:xfrm>
        </p:spPr>
        <p:txBody>
          <a:bodyPr/>
          <a:lstStyle/>
          <a:p>
            <a:r>
              <a:rPr lang="en-US" dirty="0"/>
              <a:t>What is NIU doing?</a:t>
            </a:r>
          </a:p>
        </p:txBody>
      </p:sp>
      <p:sp>
        <p:nvSpPr>
          <p:cNvPr id="3" name="Content Placeholder 2">
            <a:extLst>
              <a:ext uri="{FF2B5EF4-FFF2-40B4-BE49-F238E27FC236}">
                <a16:creationId xmlns:a16="http://schemas.microsoft.com/office/drawing/2014/main" id="{7DAE46F2-B58D-42BF-8068-65C91511832A}"/>
              </a:ext>
            </a:extLst>
          </p:cNvPr>
          <p:cNvSpPr>
            <a:spLocks noGrp="1"/>
          </p:cNvSpPr>
          <p:nvPr>
            <p:ph idx="1"/>
          </p:nvPr>
        </p:nvSpPr>
        <p:spPr/>
        <p:txBody>
          <a:bodyPr>
            <a:normAutofit/>
          </a:bodyPr>
          <a:lstStyle/>
          <a:p>
            <a:r>
              <a:rPr lang="en-US" sz="3200" dirty="0">
                <a:latin typeface="+mn-lt"/>
              </a:rPr>
              <a:t>Huskie Commons, NIU’s institutional repository</a:t>
            </a:r>
          </a:p>
          <a:p>
            <a:r>
              <a:rPr lang="en-US" sz="3200" dirty="0">
                <a:latin typeface="+mn-lt"/>
              </a:rPr>
              <a:t>Library and RIPS provide Author Publishing Costs (APC)</a:t>
            </a:r>
          </a:p>
          <a:p>
            <a:r>
              <a:rPr lang="en-US" sz="3200" dirty="0">
                <a:latin typeface="+mn-lt"/>
              </a:rPr>
              <a:t>Open access journals</a:t>
            </a:r>
          </a:p>
          <a:p>
            <a:r>
              <a:rPr lang="en-US" sz="3200" dirty="0">
                <a:latin typeface="+mn-lt"/>
              </a:rPr>
              <a:t>Advocacy</a:t>
            </a:r>
          </a:p>
          <a:p>
            <a:r>
              <a:rPr lang="en-US" sz="3200" dirty="0">
                <a:latin typeface="+mn-lt"/>
              </a:rPr>
              <a:t>Education</a:t>
            </a:r>
          </a:p>
          <a:p>
            <a:pPr marL="342900" lvl="1" indent="0">
              <a:buNone/>
            </a:pPr>
            <a:endParaRPr lang="en-US" dirty="0"/>
          </a:p>
          <a:p>
            <a:pPr lvl="1"/>
            <a:endParaRPr lang="en-US" dirty="0"/>
          </a:p>
        </p:txBody>
      </p:sp>
    </p:spTree>
    <p:extLst>
      <p:ext uri="{BB962C8B-B14F-4D97-AF65-F5344CB8AC3E}">
        <p14:creationId xmlns:p14="http://schemas.microsoft.com/office/powerpoint/2010/main" val="197432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D022-AC28-4AAC-A144-476721ED1D12}"/>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6EEF66B7-E4BA-4A4C-B74C-1CA8EA6C60E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229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7A9E4-6122-4018-A656-E116213827BE}"/>
              </a:ext>
            </a:extLst>
          </p:cNvPr>
          <p:cNvSpPr>
            <a:spLocks noGrp="1"/>
          </p:cNvSpPr>
          <p:nvPr>
            <p:ph idx="1"/>
          </p:nvPr>
        </p:nvSpPr>
        <p:spPr/>
        <p:txBody>
          <a:bodyPr>
            <a:normAutofit/>
          </a:bodyPr>
          <a:lstStyle/>
          <a:p>
            <a:pPr marL="0" indent="0">
              <a:buNone/>
            </a:pPr>
            <a:r>
              <a:rPr lang="en-US" sz="3200" b="0" i="0" dirty="0">
                <a:solidFill>
                  <a:srgbClr val="2A364C"/>
                </a:solidFill>
                <a:effectLst/>
                <a:latin typeface="+mj-lt"/>
              </a:rPr>
              <a:t>… a publishing model for scholarly communication that makes research information available to readers at no cost, as opposed to the traditional subscription model in which readers have access to scholarly information by paying a subscription (usually via libraries). </a:t>
            </a:r>
          </a:p>
          <a:p>
            <a:endParaRPr lang="en-US" sz="3200" dirty="0">
              <a:latin typeface="+mj-lt"/>
            </a:endParaRPr>
          </a:p>
        </p:txBody>
      </p:sp>
      <p:sp>
        <p:nvSpPr>
          <p:cNvPr id="3" name="Title 2">
            <a:extLst>
              <a:ext uri="{FF2B5EF4-FFF2-40B4-BE49-F238E27FC236}">
                <a16:creationId xmlns:a16="http://schemas.microsoft.com/office/drawing/2014/main" id="{C5422703-3C1A-47A7-A07A-6A1F38F3D3D6}"/>
              </a:ext>
            </a:extLst>
          </p:cNvPr>
          <p:cNvSpPr>
            <a:spLocks noGrp="1"/>
          </p:cNvSpPr>
          <p:nvPr>
            <p:ph type="title"/>
          </p:nvPr>
        </p:nvSpPr>
        <p:spPr/>
        <p:txBody>
          <a:bodyPr/>
          <a:lstStyle/>
          <a:p>
            <a:r>
              <a:rPr lang="en-US" dirty="0"/>
              <a:t>Open Access is …</a:t>
            </a:r>
          </a:p>
        </p:txBody>
      </p:sp>
    </p:spTree>
    <p:extLst>
      <p:ext uri="{BB962C8B-B14F-4D97-AF65-F5344CB8AC3E}">
        <p14:creationId xmlns:p14="http://schemas.microsoft.com/office/powerpoint/2010/main" val="247394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C12665-92F1-4D6C-89C7-09A10DC90414}"/>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0B35B2C9-C6FE-4C9E-B062-F2599836B148}"/>
              </a:ext>
            </a:extLst>
          </p:cNvPr>
          <p:cNvSpPr>
            <a:spLocks noGrp="1"/>
          </p:cNvSpPr>
          <p:nvPr>
            <p:ph type="title"/>
          </p:nvPr>
        </p:nvSpPr>
        <p:spPr/>
        <p:txBody>
          <a:bodyPr/>
          <a:lstStyle/>
          <a:p>
            <a:r>
              <a:rPr lang="en-US" sz="4000" dirty="0">
                <a:latin typeface="+mj-lt"/>
                <a:ea typeface="+mj-ea"/>
                <a:cs typeface="+mj-cs"/>
              </a:rPr>
              <a:t>Scholarly Communication:</a:t>
            </a:r>
            <a:endParaRPr lang="en-US" dirty="0"/>
          </a:p>
        </p:txBody>
      </p:sp>
      <p:pic>
        <p:nvPicPr>
          <p:cNvPr id="4" name="Picture 2" descr="Scholarly Publishing Cycle">
            <a:extLst>
              <a:ext uri="{FF2B5EF4-FFF2-40B4-BE49-F238E27FC236}">
                <a16:creationId xmlns:a16="http://schemas.microsoft.com/office/drawing/2014/main" id="{D65F214A-CDA0-4A76-9145-71D9C9F14D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262503"/>
            <a:ext cx="7239001" cy="482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43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C12665-92F1-4D6C-89C7-09A10DC90414}"/>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0B35B2C9-C6FE-4C9E-B062-F2599836B148}"/>
              </a:ext>
            </a:extLst>
          </p:cNvPr>
          <p:cNvSpPr>
            <a:spLocks noGrp="1"/>
          </p:cNvSpPr>
          <p:nvPr>
            <p:ph type="title"/>
          </p:nvPr>
        </p:nvSpPr>
        <p:spPr/>
        <p:txBody>
          <a:bodyPr/>
          <a:lstStyle/>
          <a:p>
            <a:r>
              <a:rPr lang="en-US" sz="4000" dirty="0">
                <a:latin typeface="+mj-lt"/>
                <a:ea typeface="+mj-ea"/>
                <a:cs typeface="+mj-cs"/>
              </a:rPr>
              <a:t>Who is working and paying?</a:t>
            </a:r>
            <a:endParaRPr lang="en-US" dirty="0"/>
          </a:p>
        </p:txBody>
      </p:sp>
      <p:pic>
        <p:nvPicPr>
          <p:cNvPr id="4" name="Picture 2" descr="Scholarly Publishing Cycle">
            <a:extLst>
              <a:ext uri="{FF2B5EF4-FFF2-40B4-BE49-F238E27FC236}">
                <a16:creationId xmlns:a16="http://schemas.microsoft.com/office/drawing/2014/main" id="{D65F214A-CDA0-4A76-9145-71D9C9F14D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277" y="1350135"/>
            <a:ext cx="7239001" cy="48228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B2D807-C46C-4211-A26A-4320AD9631EA}"/>
              </a:ext>
            </a:extLst>
          </p:cNvPr>
          <p:cNvSpPr txBox="1"/>
          <p:nvPr/>
        </p:nvSpPr>
        <p:spPr>
          <a:xfrm>
            <a:off x="5715000" y="1828800"/>
            <a:ext cx="1828800" cy="400110"/>
          </a:xfrm>
          <a:prstGeom prst="rect">
            <a:avLst/>
          </a:prstGeom>
          <a:noFill/>
        </p:spPr>
        <p:txBody>
          <a:bodyPr wrap="square" rtlCol="0">
            <a:spAutoFit/>
          </a:bodyPr>
          <a:lstStyle/>
          <a:p>
            <a:r>
              <a:rPr lang="en-US" sz="1000" dirty="0">
                <a:solidFill>
                  <a:srgbClr val="FF0000"/>
                </a:solidFill>
              </a:rPr>
              <a:t>Researchers </a:t>
            </a:r>
            <a:r>
              <a:rPr lang="en-US" sz="1000" b="1" dirty="0">
                <a:solidFill>
                  <a:srgbClr val="FF0000"/>
                </a:solidFill>
              </a:rPr>
              <a:t>work</a:t>
            </a:r>
          </a:p>
          <a:p>
            <a:r>
              <a:rPr lang="en-US" sz="1000" dirty="0">
                <a:solidFill>
                  <a:srgbClr val="FF0000"/>
                </a:solidFill>
              </a:rPr>
              <a:t>Funders and Universities </a:t>
            </a:r>
            <a:r>
              <a:rPr lang="en-US" sz="1000" b="1" dirty="0">
                <a:solidFill>
                  <a:srgbClr val="FF0000"/>
                </a:solidFill>
              </a:rPr>
              <a:t>pay</a:t>
            </a:r>
          </a:p>
        </p:txBody>
      </p:sp>
      <p:sp>
        <p:nvSpPr>
          <p:cNvPr id="8" name="TextBox 7">
            <a:extLst>
              <a:ext uri="{FF2B5EF4-FFF2-40B4-BE49-F238E27FC236}">
                <a16:creationId xmlns:a16="http://schemas.microsoft.com/office/drawing/2014/main" id="{A31961D4-9FA3-42DE-96B7-BA4A703FF75B}"/>
              </a:ext>
            </a:extLst>
          </p:cNvPr>
          <p:cNvSpPr txBox="1"/>
          <p:nvPr/>
        </p:nvSpPr>
        <p:spPr>
          <a:xfrm>
            <a:off x="6477000" y="3204120"/>
            <a:ext cx="1828800" cy="400110"/>
          </a:xfrm>
          <a:prstGeom prst="rect">
            <a:avLst/>
          </a:prstGeom>
          <a:noFill/>
        </p:spPr>
        <p:txBody>
          <a:bodyPr wrap="square" rtlCol="0">
            <a:spAutoFit/>
          </a:bodyPr>
          <a:lstStyle/>
          <a:p>
            <a:r>
              <a:rPr lang="en-US" sz="1000" dirty="0">
                <a:solidFill>
                  <a:srgbClr val="FF0000"/>
                </a:solidFill>
              </a:rPr>
              <a:t>Researchers </a:t>
            </a:r>
            <a:r>
              <a:rPr lang="en-US" sz="1000" b="1" dirty="0">
                <a:solidFill>
                  <a:srgbClr val="FF0000"/>
                </a:solidFill>
              </a:rPr>
              <a:t>work</a:t>
            </a:r>
          </a:p>
          <a:p>
            <a:r>
              <a:rPr lang="en-US" sz="1000" dirty="0">
                <a:solidFill>
                  <a:srgbClr val="FF0000"/>
                </a:solidFill>
              </a:rPr>
              <a:t>Universities and Publishers </a:t>
            </a:r>
            <a:r>
              <a:rPr lang="en-US" sz="1000" b="1" dirty="0">
                <a:solidFill>
                  <a:srgbClr val="FF0000"/>
                </a:solidFill>
              </a:rPr>
              <a:t>pay</a:t>
            </a:r>
          </a:p>
        </p:txBody>
      </p:sp>
      <p:sp>
        <p:nvSpPr>
          <p:cNvPr id="9" name="TextBox 8">
            <a:extLst>
              <a:ext uri="{FF2B5EF4-FFF2-40B4-BE49-F238E27FC236}">
                <a16:creationId xmlns:a16="http://schemas.microsoft.com/office/drawing/2014/main" id="{EEF3B288-F0B8-415E-AB25-44542BFF7D95}"/>
              </a:ext>
            </a:extLst>
          </p:cNvPr>
          <p:cNvSpPr txBox="1"/>
          <p:nvPr/>
        </p:nvSpPr>
        <p:spPr>
          <a:xfrm>
            <a:off x="6400800" y="4776066"/>
            <a:ext cx="1828800" cy="400110"/>
          </a:xfrm>
          <a:prstGeom prst="rect">
            <a:avLst/>
          </a:prstGeom>
          <a:noFill/>
        </p:spPr>
        <p:txBody>
          <a:bodyPr wrap="square" rtlCol="0">
            <a:spAutoFit/>
          </a:bodyPr>
          <a:lstStyle/>
          <a:p>
            <a:r>
              <a:rPr lang="en-US" sz="1000" dirty="0">
                <a:solidFill>
                  <a:srgbClr val="FF0000"/>
                </a:solidFill>
              </a:rPr>
              <a:t>Publishers </a:t>
            </a:r>
            <a:r>
              <a:rPr lang="en-US" sz="1000" b="1" dirty="0">
                <a:solidFill>
                  <a:srgbClr val="FF0000"/>
                </a:solidFill>
              </a:rPr>
              <a:t>work</a:t>
            </a:r>
          </a:p>
          <a:p>
            <a:r>
              <a:rPr lang="en-US" sz="1000" dirty="0">
                <a:solidFill>
                  <a:srgbClr val="FF0000"/>
                </a:solidFill>
              </a:rPr>
              <a:t>Publishers </a:t>
            </a:r>
            <a:r>
              <a:rPr lang="en-US" sz="1000" b="1" dirty="0">
                <a:solidFill>
                  <a:srgbClr val="FF0000"/>
                </a:solidFill>
              </a:rPr>
              <a:t>pay</a:t>
            </a:r>
          </a:p>
        </p:txBody>
      </p:sp>
      <p:sp>
        <p:nvSpPr>
          <p:cNvPr id="10" name="TextBox 9">
            <a:extLst>
              <a:ext uri="{FF2B5EF4-FFF2-40B4-BE49-F238E27FC236}">
                <a16:creationId xmlns:a16="http://schemas.microsoft.com/office/drawing/2014/main" id="{1CCC8258-AC76-4DCF-B560-02FA7C0487BA}"/>
              </a:ext>
            </a:extLst>
          </p:cNvPr>
          <p:cNvSpPr txBox="1"/>
          <p:nvPr/>
        </p:nvSpPr>
        <p:spPr>
          <a:xfrm>
            <a:off x="4648200" y="5452431"/>
            <a:ext cx="1828800" cy="400110"/>
          </a:xfrm>
          <a:prstGeom prst="rect">
            <a:avLst/>
          </a:prstGeom>
          <a:noFill/>
        </p:spPr>
        <p:txBody>
          <a:bodyPr wrap="square" rtlCol="0">
            <a:spAutoFit/>
          </a:bodyPr>
          <a:lstStyle/>
          <a:p>
            <a:r>
              <a:rPr lang="en-US" sz="1000" dirty="0">
                <a:solidFill>
                  <a:srgbClr val="FF0000"/>
                </a:solidFill>
              </a:rPr>
              <a:t>Libraries </a:t>
            </a:r>
            <a:r>
              <a:rPr lang="en-US" sz="1000" b="1" dirty="0">
                <a:solidFill>
                  <a:srgbClr val="FF0000"/>
                </a:solidFill>
              </a:rPr>
              <a:t>work</a:t>
            </a:r>
          </a:p>
          <a:p>
            <a:r>
              <a:rPr lang="en-US" sz="1000" dirty="0">
                <a:solidFill>
                  <a:srgbClr val="FF0000"/>
                </a:solidFill>
              </a:rPr>
              <a:t>Universities </a:t>
            </a:r>
            <a:r>
              <a:rPr lang="en-US" sz="1000" b="1" dirty="0">
                <a:solidFill>
                  <a:srgbClr val="FF0000"/>
                </a:solidFill>
              </a:rPr>
              <a:t>pay</a:t>
            </a:r>
          </a:p>
        </p:txBody>
      </p:sp>
      <p:sp>
        <p:nvSpPr>
          <p:cNvPr id="11" name="TextBox 10">
            <a:extLst>
              <a:ext uri="{FF2B5EF4-FFF2-40B4-BE49-F238E27FC236}">
                <a16:creationId xmlns:a16="http://schemas.microsoft.com/office/drawing/2014/main" id="{6E2F1F21-FA35-473B-A78C-368020B9D901}"/>
              </a:ext>
            </a:extLst>
          </p:cNvPr>
          <p:cNvSpPr txBox="1"/>
          <p:nvPr/>
        </p:nvSpPr>
        <p:spPr>
          <a:xfrm>
            <a:off x="723900" y="4776066"/>
            <a:ext cx="1828800" cy="400110"/>
          </a:xfrm>
          <a:prstGeom prst="rect">
            <a:avLst/>
          </a:prstGeom>
          <a:noFill/>
        </p:spPr>
        <p:txBody>
          <a:bodyPr wrap="square" rtlCol="0">
            <a:spAutoFit/>
          </a:bodyPr>
          <a:lstStyle/>
          <a:p>
            <a:r>
              <a:rPr lang="en-US" sz="1000" dirty="0">
                <a:solidFill>
                  <a:srgbClr val="FF0000"/>
                </a:solidFill>
              </a:rPr>
              <a:t>Libraries </a:t>
            </a:r>
            <a:r>
              <a:rPr lang="en-US" sz="1000" b="1" dirty="0">
                <a:solidFill>
                  <a:srgbClr val="FF0000"/>
                </a:solidFill>
              </a:rPr>
              <a:t>work</a:t>
            </a:r>
          </a:p>
          <a:p>
            <a:r>
              <a:rPr lang="en-US" sz="1000" dirty="0">
                <a:solidFill>
                  <a:srgbClr val="FF0000"/>
                </a:solidFill>
              </a:rPr>
              <a:t>Universities </a:t>
            </a:r>
            <a:r>
              <a:rPr lang="en-US" sz="1000" b="1" dirty="0">
                <a:solidFill>
                  <a:srgbClr val="FF0000"/>
                </a:solidFill>
              </a:rPr>
              <a:t>pay</a:t>
            </a:r>
          </a:p>
        </p:txBody>
      </p:sp>
      <p:sp>
        <p:nvSpPr>
          <p:cNvPr id="12" name="TextBox 11">
            <a:extLst>
              <a:ext uri="{FF2B5EF4-FFF2-40B4-BE49-F238E27FC236}">
                <a16:creationId xmlns:a16="http://schemas.microsoft.com/office/drawing/2014/main" id="{77670B83-EDB6-4C51-A8E7-388BB088A77F}"/>
              </a:ext>
            </a:extLst>
          </p:cNvPr>
          <p:cNvSpPr txBox="1"/>
          <p:nvPr/>
        </p:nvSpPr>
        <p:spPr>
          <a:xfrm>
            <a:off x="685800" y="2028855"/>
            <a:ext cx="1828800" cy="400110"/>
          </a:xfrm>
          <a:prstGeom prst="rect">
            <a:avLst/>
          </a:prstGeom>
          <a:noFill/>
        </p:spPr>
        <p:txBody>
          <a:bodyPr wrap="square" rtlCol="0">
            <a:spAutoFit/>
          </a:bodyPr>
          <a:lstStyle/>
          <a:p>
            <a:r>
              <a:rPr lang="en-US" sz="1000" dirty="0">
                <a:solidFill>
                  <a:srgbClr val="FF0000"/>
                </a:solidFill>
              </a:rPr>
              <a:t>Researchers </a:t>
            </a:r>
            <a:r>
              <a:rPr lang="en-US" sz="1000" b="1" dirty="0">
                <a:solidFill>
                  <a:srgbClr val="FF0000"/>
                </a:solidFill>
              </a:rPr>
              <a:t>work</a:t>
            </a:r>
          </a:p>
          <a:p>
            <a:r>
              <a:rPr lang="en-US" sz="1000" dirty="0">
                <a:solidFill>
                  <a:srgbClr val="FF0000"/>
                </a:solidFill>
              </a:rPr>
              <a:t>Universities </a:t>
            </a:r>
            <a:r>
              <a:rPr lang="en-US" sz="1000" b="1" dirty="0">
                <a:solidFill>
                  <a:srgbClr val="FF0000"/>
                </a:solidFill>
              </a:rPr>
              <a:t>pay</a:t>
            </a:r>
          </a:p>
        </p:txBody>
      </p:sp>
    </p:spTree>
    <p:extLst>
      <p:ext uri="{BB962C8B-B14F-4D97-AF65-F5344CB8AC3E}">
        <p14:creationId xmlns:p14="http://schemas.microsoft.com/office/powerpoint/2010/main" val="376724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5AD0D-32C4-49FB-A9B4-0DB642E344DD}"/>
              </a:ext>
            </a:extLst>
          </p:cNvPr>
          <p:cNvSpPr>
            <a:spLocks noGrp="1"/>
          </p:cNvSpPr>
          <p:nvPr>
            <p:ph idx="1"/>
          </p:nvPr>
        </p:nvSpPr>
        <p:spPr/>
        <p:txBody>
          <a:bodyPr/>
          <a:lstStyle/>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C1E248EC-5CDB-4BCD-9A24-33AD7CC45DED}"/>
              </a:ext>
            </a:extLst>
          </p:cNvPr>
          <p:cNvSpPr>
            <a:spLocks noGrp="1"/>
          </p:cNvSpPr>
          <p:nvPr>
            <p:ph type="title"/>
          </p:nvPr>
        </p:nvSpPr>
        <p:spPr/>
        <p:txBody>
          <a:bodyPr/>
          <a:lstStyle/>
          <a:p>
            <a:r>
              <a:rPr lang="en-US" dirty="0"/>
              <a:t>Why does OA matter?</a:t>
            </a:r>
          </a:p>
        </p:txBody>
      </p:sp>
      <p:sp>
        <p:nvSpPr>
          <p:cNvPr id="5" name="TextBox 4">
            <a:extLst>
              <a:ext uri="{FF2B5EF4-FFF2-40B4-BE49-F238E27FC236}">
                <a16:creationId xmlns:a16="http://schemas.microsoft.com/office/drawing/2014/main" id="{F175F170-4292-46F0-AA85-748D2D6DA380}"/>
              </a:ext>
            </a:extLst>
          </p:cNvPr>
          <p:cNvSpPr txBox="1"/>
          <p:nvPr/>
        </p:nvSpPr>
        <p:spPr>
          <a:xfrm>
            <a:off x="487016" y="1752600"/>
            <a:ext cx="7971184" cy="8463855"/>
          </a:xfrm>
          <a:prstGeom prst="rect">
            <a:avLst/>
          </a:prstGeom>
          <a:noFill/>
        </p:spPr>
        <p:txBody>
          <a:bodyPr wrap="square">
            <a:spAutoFit/>
          </a:bodyPr>
          <a:lstStyle/>
          <a:p>
            <a:pPr marL="457200" indent="-457200">
              <a:buFont typeface="Arial" panose="020B0604020202020204" pitchFamily="34" charset="0"/>
              <a:buChar char="•"/>
            </a:pPr>
            <a:r>
              <a:rPr lang="en-US" sz="3200" dirty="0"/>
              <a:t>Costs</a:t>
            </a:r>
          </a:p>
          <a:p>
            <a:pPr marL="457200" indent="-457200">
              <a:buFont typeface="Arial" panose="020B0604020202020204" pitchFamily="34" charset="0"/>
              <a:buChar char="•"/>
            </a:pPr>
            <a:r>
              <a:rPr lang="en-US" sz="3200" dirty="0"/>
              <a:t>Equity</a:t>
            </a:r>
          </a:p>
          <a:p>
            <a:pPr marL="457200" indent="-457200">
              <a:buFont typeface="Arial" panose="020B0604020202020204" pitchFamily="34" charset="0"/>
              <a:buChar char="•"/>
            </a:pPr>
            <a:r>
              <a:rPr lang="en-US" sz="3200" dirty="0"/>
              <a:t>Dissemination of information</a:t>
            </a:r>
          </a:p>
          <a:p>
            <a:pPr marL="457200" indent="-457200">
              <a:buFont typeface="Arial" panose="020B0604020202020204" pitchFamily="34" charset="0"/>
              <a:buChar char="•"/>
            </a:pPr>
            <a:r>
              <a:rPr lang="en-US" sz="3200" dirty="0"/>
              <a:t>Development of new knowledge</a:t>
            </a:r>
          </a:p>
          <a:p>
            <a:pPr marL="457200" indent="-457200">
              <a:buFont typeface="Arial" panose="020B0604020202020204" pitchFamily="34" charset="0"/>
              <a:buChar char="•"/>
            </a:pPr>
            <a:r>
              <a:rPr lang="en-US" sz="3200" dirty="0"/>
              <a:t>Reputation enhancement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06491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86DD1-4602-4023-8987-D9D5BBC62293}"/>
              </a:ext>
            </a:extLst>
          </p:cNvPr>
          <p:cNvSpPr>
            <a:spLocks noGrp="1"/>
          </p:cNvSpPr>
          <p:nvPr>
            <p:ph type="title"/>
          </p:nvPr>
        </p:nvSpPr>
        <p:spPr>
          <a:xfrm>
            <a:off x="457200" y="138953"/>
            <a:ext cx="7543800" cy="1066800"/>
          </a:xfrm>
        </p:spPr>
        <p:txBody>
          <a:bodyPr/>
          <a:lstStyle/>
          <a:p>
            <a:r>
              <a:rPr lang="en-US" dirty="0"/>
              <a:t>Profit by Publishers:</a:t>
            </a:r>
          </a:p>
        </p:txBody>
      </p:sp>
      <p:pic>
        <p:nvPicPr>
          <p:cNvPr id="4098" name="Picture 2" descr="Scientific publisher Elsevier (parent company RELX) sells journal subscriptions to libraries and universities at increasingly unaffordable costs. Elsevier profit margins routinely outpace major corporations in various sectors. Bar graph shows Elsevier's 37.1% profit margin outpaced JPMorgan (31.2%), Alphabet (Google) (22.5%), Apple (22.4%), Amazon (4.3%), and Walmart (1.3%). Calculated as (Net Profit/Total Revenue) X 100, using data in Elsevier’s 2018 annual report and Standard &amp; Poor’s NetAdvantage database.">
            <a:extLst>
              <a:ext uri="{FF2B5EF4-FFF2-40B4-BE49-F238E27FC236}">
                <a16:creationId xmlns:a16="http://schemas.microsoft.com/office/drawing/2014/main" id="{BB1FE3CC-1A82-472D-8726-65109685E2C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02831"/>
            <a:ext cx="7848600" cy="441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54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2400" y="1447800"/>
            <a:ext cx="5763534" cy="4648200"/>
          </a:xfrm>
          <a:prstGeom prst="rect">
            <a:avLst/>
          </a:prstGeom>
        </p:spPr>
      </p:pic>
      <p:sp>
        <p:nvSpPr>
          <p:cNvPr id="3" name="Title 2"/>
          <p:cNvSpPr>
            <a:spLocks noGrp="1"/>
          </p:cNvSpPr>
          <p:nvPr>
            <p:ph type="title"/>
          </p:nvPr>
        </p:nvSpPr>
        <p:spPr/>
        <p:txBody>
          <a:bodyPr>
            <a:normAutofit/>
          </a:bodyPr>
          <a:lstStyle/>
          <a:p>
            <a:r>
              <a:rPr lang="en-US" dirty="0"/>
              <a:t>Citation impact:</a:t>
            </a:r>
          </a:p>
        </p:txBody>
      </p:sp>
      <p:sp>
        <p:nvSpPr>
          <p:cNvPr id="5" name="TextBox 4"/>
          <p:cNvSpPr txBox="1"/>
          <p:nvPr/>
        </p:nvSpPr>
        <p:spPr>
          <a:xfrm>
            <a:off x="5915934" y="2209800"/>
            <a:ext cx="3075666" cy="2062103"/>
          </a:xfrm>
          <a:prstGeom prst="rect">
            <a:avLst/>
          </a:prstGeom>
          <a:noFill/>
        </p:spPr>
        <p:txBody>
          <a:bodyPr wrap="square" rtlCol="0">
            <a:spAutoFit/>
          </a:bodyPr>
          <a:lstStyle/>
          <a:p>
            <a:pPr lvl="0">
              <a:defRPr/>
            </a:pPr>
            <a:r>
              <a:rPr lang="en-US" sz="1600" dirty="0" err="1">
                <a:solidFill>
                  <a:srgbClr val="333333"/>
                </a:solidFill>
              </a:rPr>
              <a:t>Gargouri</a:t>
            </a:r>
            <a:r>
              <a:rPr lang="en-US" sz="1600" dirty="0">
                <a:solidFill>
                  <a:srgbClr val="333333"/>
                </a:solidFill>
              </a:rPr>
              <a:t> Y, </a:t>
            </a:r>
            <a:r>
              <a:rPr lang="en-US" sz="1600" dirty="0" err="1">
                <a:solidFill>
                  <a:srgbClr val="333333"/>
                </a:solidFill>
              </a:rPr>
              <a:t>Hajjem</a:t>
            </a:r>
            <a:r>
              <a:rPr lang="en-US" sz="1600" dirty="0">
                <a:solidFill>
                  <a:srgbClr val="333333"/>
                </a:solidFill>
              </a:rPr>
              <a:t> C, </a:t>
            </a:r>
            <a:r>
              <a:rPr lang="en-US" sz="1600" dirty="0" err="1">
                <a:solidFill>
                  <a:srgbClr val="333333"/>
                </a:solidFill>
              </a:rPr>
              <a:t>Larivière</a:t>
            </a:r>
            <a:r>
              <a:rPr lang="en-US" sz="1600" dirty="0">
                <a:solidFill>
                  <a:srgbClr val="333333"/>
                </a:solidFill>
              </a:rPr>
              <a:t> V, </a:t>
            </a:r>
            <a:r>
              <a:rPr lang="en-US" sz="1600" dirty="0" err="1">
                <a:solidFill>
                  <a:srgbClr val="333333"/>
                </a:solidFill>
              </a:rPr>
              <a:t>Gingras</a:t>
            </a:r>
            <a:r>
              <a:rPr lang="en-US" sz="1600" dirty="0">
                <a:solidFill>
                  <a:srgbClr val="333333"/>
                </a:solidFill>
              </a:rPr>
              <a:t> Y, </a:t>
            </a:r>
            <a:r>
              <a:rPr lang="en-US" sz="1600" dirty="0" err="1">
                <a:solidFill>
                  <a:srgbClr val="333333"/>
                </a:solidFill>
              </a:rPr>
              <a:t>Carr</a:t>
            </a:r>
            <a:r>
              <a:rPr lang="en-US" sz="1600" dirty="0">
                <a:solidFill>
                  <a:srgbClr val="333333"/>
                </a:solidFill>
              </a:rPr>
              <a:t> L, Brody T, et al. (2010) Self-Selected or Mandated, Open Access Increases Citation Impact for Higher Quality Research. </a:t>
            </a:r>
            <a:r>
              <a:rPr lang="en-US" sz="1600" dirty="0" err="1">
                <a:solidFill>
                  <a:srgbClr val="333333"/>
                </a:solidFill>
              </a:rPr>
              <a:t>PLoS</a:t>
            </a:r>
            <a:r>
              <a:rPr lang="en-US" sz="1600" dirty="0">
                <a:solidFill>
                  <a:srgbClr val="333333"/>
                </a:solidFill>
              </a:rPr>
              <a:t> ONE5(10): e13636. https://doi.org/10.1371/journal.pone.0013636</a:t>
            </a:r>
            <a:endParaRPr lang="en-US" sz="1600" dirty="0">
              <a:solidFill>
                <a:prstClr val="black"/>
              </a:solidFill>
            </a:endParaRPr>
          </a:p>
        </p:txBody>
      </p:sp>
    </p:spTree>
    <p:extLst>
      <p:ext uri="{BB962C8B-B14F-4D97-AF65-F5344CB8AC3E}">
        <p14:creationId xmlns:p14="http://schemas.microsoft.com/office/powerpoint/2010/main" val="338049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DA9C9-E1A3-4593-8F69-A771F8F789CD}"/>
              </a:ext>
            </a:extLst>
          </p:cNvPr>
          <p:cNvSpPr>
            <a:spLocks noGrp="1"/>
          </p:cNvSpPr>
          <p:nvPr>
            <p:ph type="title"/>
          </p:nvPr>
        </p:nvSpPr>
        <p:spPr/>
        <p:txBody>
          <a:bodyPr/>
          <a:lstStyle/>
          <a:p>
            <a:r>
              <a:rPr lang="en-US" dirty="0"/>
              <a:t>Growth of OA:</a:t>
            </a:r>
          </a:p>
        </p:txBody>
      </p:sp>
      <p:graphicFrame>
        <p:nvGraphicFramePr>
          <p:cNvPr id="7" name="Content Placeholder 6">
            <a:extLst>
              <a:ext uri="{FF2B5EF4-FFF2-40B4-BE49-F238E27FC236}">
                <a16:creationId xmlns:a16="http://schemas.microsoft.com/office/drawing/2014/main" id="{A51FBA30-1223-467B-A96C-2568C8547DE5}"/>
              </a:ext>
            </a:extLst>
          </p:cNvPr>
          <p:cNvGraphicFramePr>
            <a:graphicFrameLocks noGrp="1"/>
          </p:cNvGraphicFramePr>
          <p:nvPr>
            <p:ph idx="1"/>
            <p:extLst>
              <p:ext uri="{D42A27DB-BD31-4B8C-83A1-F6EECF244321}">
                <p14:modId xmlns:p14="http://schemas.microsoft.com/office/powerpoint/2010/main" val="3480215393"/>
              </p:ext>
            </p:extLst>
          </p:nvPr>
        </p:nvGraphicFramePr>
        <p:xfrm>
          <a:off x="457200" y="1219200"/>
          <a:ext cx="83820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549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4C5489-137F-4898-A323-592CF677CE8C}"/>
              </a:ext>
            </a:extLst>
          </p:cNvPr>
          <p:cNvSpPr>
            <a:spLocks noGrp="1"/>
          </p:cNvSpPr>
          <p:nvPr>
            <p:ph idx="1"/>
          </p:nvPr>
        </p:nvSpPr>
        <p:spPr/>
        <p:txBody>
          <a:bodyPr/>
          <a:lstStyle/>
          <a:p>
            <a:r>
              <a:rPr lang="en-US" sz="3200" dirty="0">
                <a:latin typeface="+mj-lt"/>
              </a:rPr>
              <a:t>Publishing model is still in transition</a:t>
            </a:r>
          </a:p>
          <a:p>
            <a:r>
              <a:rPr lang="en-US" sz="3200" dirty="0">
                <a:latin typeface="+mj-lt"/>
              </a:rPr>
              <a:t>Predatory publishers</a:t>
            </a:r>
          </a:p>
          <a:p>
            <a:r>
              <a:rPr lang="en-US" sz="3200" dirty="0">
                <a:latin typeface="+mj-lt"/>
              </a:rPr>
              <a:t>Who pays?</a:t>
            </a:r>
          </a:p>
          <a:p>
            <a:r>
              <a:rPr lang="en-US" sz="3200" dirty="0">
                <a:latin typeface="+mj-lt"/>
              </a:rPr>
              <a:t>Peer review</a:t>
            </a:r>
          </a:p>
          <a:p>
            <a:r>
              <a:rPr lang="en-US" sz="3200" dirty="0">
                <a:latin typeface="+mj-lt"/>
              </a:rPr>
              <a:t>Copyright</a:t>
            </a:r>
          </a:p>
          <a:p>
            <a:r>
              <a:rPr lang="en-US" sz="3200" dirty="0">
                <a:latin typeface="+mj-lt"/>
              </a:rPr>
              <a:t>Reputations and impact</a:t>
            </a:r>
          </a:p>
          <a:p>
            <a:r>
              <a:rPr lang="en-US" sz="3200" dirty="0">
                <a:latin typeface="+mj-lt"/>
              </a:rPr>
              <a:t>Long term archiving and retention</a:t>
            </a:r>
          </a:p>
          <a:p>
            <a:endParaRPr lang="en-US" dirty="0"/>
          </a:p>
          <a:p>
            <a:endParaRPr lang="en-US" dirty="0"/>
          </a:p>
        </p:txBody>
      </p:sp>
      <p:sp>
        <p:nvSpPr>
          <p:cNvPr id="3" name="Title 2">
            <a:extLst>
              <a:ext uri="{FF2B5EF4-FFF2-40B4-BE49-F238E27FC236}">
                <a16:creationId xmlns:a16="http://schemas.microsoft.com/office/drawing/2014/main" id="{36FA9E7D-766A-4185-9468-002439725B20}"/>
              </a:ext>
            </a:extLst>
          </p:cNvPr>
          <p:cNvSpPr>
            <a:spLocks noGrp="1"/>
          </p:cNvSpPr>
          <p:nvPr>
            <p:ph type="title"/>
          </p:nvPr>
        </p:nvSpPr>
        <p:spPr/>
        <p:txBody>
          <a:bodyPr/>
          <a:lstStyle/>
          <a:p>
            <a:r>
              <a:rPr lang="en-US" dirty="0"/>
              <a:t>Challenges of OA:</a:t>
            </a:r>
          </a:p>
        </p:txBody>
      </p:sp>
    </p:spTree>
    <p:extLst>
      <p:ext uri="{BB962C8B-B14F-4D97-AF65-F5344CB8AC3E}">
        <p14:creationId xmlns:p14="http://schemas.microsoft.com/office/powerpoint/2010/main" val="34674550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1700</TotalTime>
  <Words>266</Words>
  <Application>Microsoft Office PowerPoint</Application>
  <PresentationFormat>On-screen Show (4:3)</PresentationFormat>
  <Paragraphs>68</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Myriad Pro</vt:lpstr>
      <vt:lpstr>Arial</vt:lpstr>
      <vt:lpstr>Calibri</vt:lpstr>
      <vt:lpstr>1_Office Theme</vt:lpstr>
      <vt:lpstr>Open Access and Scholarly Communication</vt:lpstr>
      <vt:lpstr>Open Access is …</vt:lpstr>
      <vt:lpstr>Scholarly Communication:</vt:lpstr>
      <vt:lpstr>Who is working and paying?</vt:lpstr>
      <vt:lpstr>Why does OA matter?</vt:lpstr>
      <vt:lpstr>Profit by Publishers:</vt:lpstr>
      <vt:lpstr>Citation impact:</vt:lpstr>
      <vt:lpstr>Growth of OA:</vt:lpstr>
      <vt:lpstr>Challenges of OA:</vt:lpstr>
      <vt:lpstr>What is NIU doing?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NIU Libraries Budget</dc:title>
  <dc:creator>Fred Barnhart</dc:creator>
  <cp:lastModifiedBy>Fred Barnhart</cp:lastModifiedBy>
  <cp:revision>5</cp:revision>
  <dcterms:created xsi:type="dcterms:W3CDTF">2020-11-05T16:42:56Z</dcterms:created>
  <dcterms:modified xsi:type="dcterms:W3CDTF">2021-05-10T23:28:41Z</dcterms:modified>
</cp:coreProperties>
</file>